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7"/>
  </p:notesMasterIdLst>
  <p:sldIdLst>
    <p:sldId id="642" r:id="rId5"/>
    <p:sldId id="257" r:id="rId6"/>
    <p:sldId id="679" r:id="rId7"/>
    <p:sldId id="644" r:id="rId8"/>
    <p:sldId id="649" r:id="rId9"/>
    <p:sldId id="648" r:id="rId10"/>
    <p:sldId id="645" r:id="rId11"/>
    <p:sldId id="647" r:id="rId12"/>
    <p:sldId id="651" r:id="rId13"/>
    <p:sldId id="652" r:id="rId14"/>
    <p:sldId id="677" r:id="rId15"/>
    <p:sldId id="682" r:id="rId16"/>
    <p:sldId id="683" r:id="rId17"/>
    <p:sldId id="684" r:id="rId18"/>
    <p:sldId id="650" r:id="rId19"/>
    <p:sldId id="659" r:id="rId20"/>
    <p:sldId id="655" r:id="rId21"/>
    <p:sldId id="680" r:id="rId22"/>
    <p:sldId id="681" r:id="rId23"/>
    <p:sldId id="661" r:id="rId24"/>
    <p:sldId id="666" r:id="rId25"/>
    <p:sldId id="667" r:id="rId26"/>
    <p:sldId id="664" r:id="rId27"/>
    <p:sldId id="685" r:id="rId28"/>
    <p:sldId id="675" r:id="rId29"/>
    <p:sldId id="641" r:id="rId30"/>
    <p:sldId id="653" r:id="rId31"/>
    <p:sldId id="654" r:id="rId32"/>
    <p:sldId id="656" r:id="rId33"/>
    <p:sldId id="657" r:id="rId34"/>
    <p:sldId id="673" r:id="rId35"/>
    <p:sldId id="658" r:id="rId36"/>
    <p:sldId id="660" r:id="rId37"/>
    <p:sldId id="671" r:id="rId38"/>
    <p:sldId id="674" r:id="rId39"/>
    <p:sldId id="672" r:id="rId40"/>
    <p:sldId id="670" r:id="rId41"/>
    <p:sldId id="662" r:id="rId42"/>
    <p:sldId id="663" r:id="rId43"/>
    <p:sldId id="668" r:id="rId44"/>
    <p:sldId id="669" r:id="rId45"/>
    <p:sldId id="646" r:id="rId46"/>
  </p:sldIdLst>
  <p:sldSz cx="12192000" cy="6858000"/>
  <p:notesSz cx="6858000"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4F91"/>
    <a:srgbClr val="004B81"/>
    <a:srgbClr val="005A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47"/>
  </p:normalViewPr>
  <p:slideViewPr>
    <p:cSldViewPr snapToGrid="0" snapToObjects="1">
      <p:cViewPr varScale="1">
        <p:scale>
          <a:sx n="92" d="100"/>
          <a:sy n="92" d="100"/>
        </p:scale>
        <p:origin x="84" y="1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95348"/>
          </a:xfrm>
          <a:prstGeom prst="rect">
            <a:avLst/>
          </a:prstGeom>
        </p:spPr>
        <p:txBody>
          <a:bodyPr vert="horz" lIns="91440" tIns="45720" rIns="91440" bIns="45720" rtlCol="0"/>
          <a:lstStyle>
            <a:lvl1pPr algn="r">
              <a:defRPr sz="1200"/>
            </a:lvl1pPr>
          </a:lstStyle>
          <a:p>
            <a:fld id="{421E9FC0-D7BF-1640-8F80-8AF91C92EE02}" type="datetimeFigureOut">
              <a:rPr lang="en-US" smtClean="0"/>
              <a:t>9/12/2019</a:t>
            </a:fld>
            <a:endParaRPr lang="en-US"/>
          </a:p>
        </p:txBody>
      </p:sp>
      <p:sp>
        <p:nvSpPr>
          <p:cNvPr id="4" name="Slide Image Placeholder 3"/>
          <p:cNvSpPr>
            <a:spLocks noGrp="1" noRot="1" noChangeAspect="1"/>
          </p:cNvSpPr>
          <p:nvPr>
            <p:ph type="sldImg" idx="2"/>
          </p:nvPr>
        </p:nvSpPr>
        <p:spPr>
          <a:xfrm>
            <a:off x="468313" y="1233488"/>
            <a:ext cx="5921375"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751219"/>
            <a:ext cx="548640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71800"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377317"/>
            <a:ext cx="2971800" cy="495347"/>
          </a:xfrm>
          <a:prstGeom prst="rect">
            <a:avLst/>
          </a:prstGeom>
        </p:spPr>
        <p:txBody>
          <a:bodyPr vert="horz" lIns="91440" tIns="45720" rIns="91440" bIns="45720" rtlCol="0" anchor="b"/>
          <a:lstStyle>
            <a:lvl1pPr algn="r">
              <a:defRPr sz="1200"/>
            </a:lvl1pPr>
          </a:lstStyle>
          <a:p>
            <a:fld id="{EF87FFFF-5640-BB4C-B5AA-E4F67FF32A9E}" type="slidenum">
              <a:rPr lang="en-US" smtClean="0"/>
              <a:t>‹Nr.›</a:t>
            </a:fld>
            <a:endParaRPr lang="en-US"/>
          </a:p>
        </p:txBody>
      </p:sp>
    </p:spTree>
    <p:extLst>
      <p:ext uri="{BB962C8B-B14F-4D97-AF65-F5344CB8AC3E}">
        <p14:creationId xmlns:p14="http://schemas.microsoft.com/office/powerpoint/2010/main" val="321517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www.jipp.it/" TargetMode="External"/><Relationship Id="rId4" Type="http://schemas.openxmlformats.org/officeDocument/2006/relationships/hyperlink" Target="mailto:office@jipp.it"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www.jipp.it/" TargetMode="External"/><Relationship Id="rId5" Type="http://schemas.openxmlformats.org/officeDocument/2006/relationships/hyperlink" Target="mailto:office@jipp.it" TargetMode="Externa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hyperlink" Target="https://www.jipp.it/" TargetMode="External"/><Relationship Id="rId4" Type="http://schemas.openxmlformats.org/officeDocument/2006/relationships/hyperlink" Target="mailto:office@jipp.it"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B0F578-8985-BB40-8157-880FA7F00D40}"/>
              </a:ext>
            </a:extLst>
          </p:cNvPr>
          <p:cNvSpPr/>
          <p:nvPr userDrawn="1"/>
        </p:nvSpPr>
        <p:spPr>
          <a:xfrm>
            <a:off x="0" y="0"/>
            <a:ext cx="12192000" cy="3509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BE58BC-A418-A349-B361-9A4EAED4B047}"/>
              </a:ext>
            </a:extLst>
          </p:cNvPr>
          <p:cNvSpPr>
            <a:spLocks noGrp="1"/>
          </p:cNvSpPr>
          <p:nvPr>
            <p:ph type="ctrTitle"/>
          </p:nvPr>
        </p:nvSpPr>
        <p:spPr>
          <a:xfrm>
            <a:off x="1524000" y="1122363"/>
            <a:ext cx="9144000" cy="2387600"/>
          </a:xfrm>
        </p:spPr>
        <p:txBody>
          <a:bodyPr anchor="b"/>
          <a:lstStyle>
            <a:lvl1pPr algn="ctr">
              <a:defRPr sz="6000">
                <a:solidFill>
                  <a:schemeClr val="bg2"/>
                </a:solidFill>
              </a:defRPr>
            </a:lvl1pPr>
          </a:lstStyle>
          <a:p>
            <a:r>
              <a:rPr lang="de-DE"/>
              <a:t>Mastertitelformat bearbeiten</a:t>
            </a:r>
            <a:endParaRPr lang="en-US" dirty="0"/>
          </a:p>
        </p:txBody>
      </p:sp>
      <p:sp>
        <p:nvSpPr>
          <p:cNvPr id="3" name="Subtitle 2">
            <a:extLst>
              <a:ext uri="{FF2B5EF4-FFF2-40B4-BE49-F238E27FC236}">
                <a16:creationId xmlns:a16="http://schemas.microsoft.com/office/drawing/2014/main" id="{9CDE9BC8-6068-3F4E-8D93-600779026406}"/>
              </a:ext>
            </a:extLst>
          </p:cNvPr>
          <p:cNvSpPr>
            <a:spLocks noGrp="1"/>
          </p:cNvSpPr>
          <p:nvPr>
            <p:ph type="subTitle" idx="1"/>
          </p:nvPr>
        </p:nvSpPr>
        <p:spPr>
          <a:xfrm>
            <a:off x="1524000" y="3509964"/>
            <a:ext cx="9144000" cy="920878"/>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a:extLst>
              <a:ext uri="{FF2B5EF4-FFF2-40B4-BE49-F238E27FC236}">
                <a16:creationId xmlns:a16="http://schemas.microsoft.com/office/drawing/2014/main" id="{8465C6CD-4FFF-F74C-AD02-2ADD9A8B7634}"/>
              </a:ext>
            </a:extLst>
          </p:cNvPr>
          <p:cNvSpPr>
            <a:spLocks noGrp="1"/>
          </p:cNvSpPr>
          <p:nvPr>
            <p:ph type="dt" sz="half" idx="10"/>
          </p:nvPr>
        </p:nvSpPr>
        <p:spPr/>
        <p:txBody>
          <a:bodyPr/>
          <a:lstStyle/>
          <a:p>
            <a:fld id="{40BB105C-2058-3C49-A2C1-8751BA15F5D2}" type="datetime3">
              <a:rPr lang="en-US" smtClean="0"/>
              <a:t>12 September 2019</a:t>
            </a:fld>
            <a:endParaRPr lang="en-US"/>
          </a:p>
        </p:txBody>
      </p:sp>
      <p:sp>
        <p:nvSpPr>
          <p:cNvPr id="5" name="Footer Placeholder 4">
            <a:extLst>
              <a:ext uri="{FF2B5EF4-FFF2-40B4-BE49-F238E27FC236}">
                <a16:creationId xmlns:a16="http://schemas.microsoft.com/office/drawing/2014/main" id="{C9789008-4BC4-CD47-A19F-AAF5B7E1A20A}"/>
              </a:ext>
            </a:extLst>
          </p:cNvPr>
          <p:cNvSpPr>
            <a:spLocks noGrp="1"/>
          </p:cNvSpPr>
          <p:nvPr>
            <p:ph type="ftr" sz="quarter" idx="11"/>
          </p:nvPr>
        </p:nvSpPr>
        <p:spPr/>
        <p:txBody>
          <a:bodyPr/>
          <a:lstStyle/>
          <a:p>
            <a:r>
              <a:rPr lang="en-US"/>
              <a:t>© JIPP.IT GmbH</a:t>
            </a:r>
          </a:p>
        </p:txBody>
      </p:sp>
      <p:grpSp>
        <p:nvGrpSpPr>
          <p:cNvPr id="11" name="Group 10">
            <a:extLst>
              <a:ext uri="{FF2B5EF4-FFF2-40B4-BE49-F238E27FC236}">
                <a16:creationId xmlns:a16="http://schemas.microsoft.com/office/drawing/2014/main" id="{1658177E-F0B7-E440-954E-3358DCA22888}"/>
              </a:ext>
            </a:extLst>
          </p:cNvPr>
          <p:cNvGrpSpPr/>
          <p:nvPr userDrawn="1"/>
        </p:nvGrpSpPr>
        <p:grpSpPr>
          <a:xfrm>
            <a:off x="4502356" y="4657013"/>
            <a:ext cx="3187288" cy="1661993"/>
            <a:chOff x="3960366" y="2650058"/>
            <a:chExt cx="3187288" cy="1661993"/>
          </a:xfrm>
        </p:grpSpPr>
        <p:pic>
          <p:nvPicPr>
            <p:cNvPr id="12" name="Graphic 11">
              <a:extLst>
                <a:ext uri="{FF2B5EF4-FFF2-40B4-BE49-F238E27FC236}">
                  <a16:creationId xmlns:a16="http://schemas.microsoft.com/office/drawing/2014/main" id="{B7E83E11-90DB-A04C-A35A-9CE6C1503CB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60366" y="2740498"/>
              <a:ext cx="1543399" cy="1498385"/>
            </a:xfrm>
            <a:prstGeom prst="rect">
              <a:avLst/>
            </a:prstGeom>
          </p:spPr>
        </p:pic>
        <p:sp>
          <p:nvSpPr>
            <p:cNvPr id="13" name="TextBox 12">
              <a:extLst>
                <a:ext uri="{FF2B5EF4-FFF2-40B4-BE49-F238E27FC236}">
                  <a16:creationId xmlns:a16="http://schemas.microsoft.com/office/drawing/2014/main" id="{4A768980-040E-B942-96AB-3FAD28584FB4}"/>
                </a:ext>
              </a:extLst>
            </p:cNvPr>
            <p:cNvSpPr txBox="1"/>
            <p:nvPr userDrawn="1"/>
          </p:nvSpPr>
          <p:spPr>
            <a:xfrm>
              <a:off x="5739896" y="2650058"/>
              <a:ext cx="1407758" cy="1661993"/>
            </a:xfrm>
            <a:prstGeom prst="rect">
              <a:avLst/>
            </a:prstGeom>
            <a:noFill/>
          </p:spPr>
          <p:txBody>
            <a:bodyPr wrap="none" rtlCol="0">
              <a:spAutoFit/>
            </a:bodyPr>
            <a:lstStyle/>
            <a:p>
              <a:r>
                <a:rPr lang="en-US" sz="1300" b="1" dirty="0">
                  <a:solidFill>
                    <a:schemeClr val="tx2"/>
                  </a:solidFill>
                </a:rPr>
                <a:t>JIPP.IT GmbH</a:t>
              </a:r>
            </a:p>
            <a:p>
              <a:r>
                <a:rPr lang="en-US" sz="1100" dirty="0">
                  <a:solidFill>
                    <a:schemeClr val="tx2"/>
                  </a:solidFill>
                </a:rPr>
                <a:t>Agile Change Agency</a:t>
              </a:r>
            </a:p>
            <a:p>
              <a:endParaRPr lang="en-US" sz="600" dirty="0">
                <a:solidFill>
                  <a:schemeClr val="tx2"/>
                </a:solidFill>
              </a:endParaRPr>
            </a:p>
            <a:p>
              <a:r>
                <a:rPr lang="en-US" sz="1100" dirty="0" err="1">
                  <a:solidFill>
                    <a:schemeClr val="tx2"/>
                  </a:solidFill>
                </a:rPr>
                <a:t>Neugasse</a:t>
              </a:r>
              <a:r>
                <a:rPr lang="en-US" sz="1100" dirty="0">
                  <a:solidFill>
                    <a:schemeClr val="tx2"/>
                  </a:solidFill>
                </a:rPr>
                <a:t> 111</a:t>
              </a:r>
            </a:p>
            <a:p>
              <a:r>
                <a:rPr lang="en-US" sz="1100" dirty="0">
                  <a:solidFill>
                    <a:schemeClr val="tx2"/>
                  </a:solidFill>
                </a:rPr>
                <a:t>8200 </a:t>
              </a:r>
              <a:r>
                <a:rPr lang="en-US" sz="1100" dirty="0" err="1">
                  <a:solidFill>
                    <a:schemeClr val="tx2"/>
                  </a:solidFill>
                </a:rPr>
                <a:t>Gleisdorf</a:t>
              </a:r>
              <a:endParaRPr lang="en-US" sz="1100" dirty="0">
                <a:solidFill>
                  <a:schemeClr val="tx2"/>
                </a:solidFill>
              </a:endParaRPr>
            </a:p>
            <a:p>
              <a:r>
                <a:rPr lang="en-US" sz="1100" dirty="0">
                  <a:solidFill>
                    <a:schemeClr val="tx2"/>
                  </a:solidFill>
                </a:rPr>
                <a:t>Austria</a:t>
              </a:r>
            </a:p>
            <a:p>
              <a:endParaRPr lang="en-US" sz="600" dirty="0">
                <a:solidFill>
                  <a:schemeClr val="tx2"/>
                </a:solidFill>
              </a:endParaRPr>
            </a:p>
            <a:p>
              <a:r>
                <a:rPr lang="en-US" sz="1100" dirty="0">
                  <a:solidFill>
                    <a:schemeClr val="tx2"/>
                  </a:solidFill>
                </a:rPr>
                <a:t>+43 (0) 3112 90 3000</a:t>
              </a:r>
            </a:p>
            <a:p>
              <a:r>
                <a:rPr lang="en-US" sz="1100" dirty="0">
                  <a:solidFill>
                    <a:schemeClr val="tx2"/>
                  </a:solidFill>
                  <a:hlinkClick r:id="rId4">
                    <a:extLst>
                      <a:ext uri="{A12FA001-AC4F-418D-AE19-62706E023703}">
                        <ahyp:hlinkClr xmlns:ahyp="http://schemas.microsoft.com/office/drawing/2018/hyperlinkcolor" val="tx"/>
                      </a:ext>
                    </a:extLst>
                  </a:hlinkClick>
                </a:rPr>
                <a:t>office@jipp.it</a:t>
              </a:r>
              <a:endParaRPr lang="en-US" sz="1100" dirty="0">
                <a:solidFill>
                  <a:schemeClr val="tx2"/>
                </a:solidFill>
              </a:endParaRPr>
            </a:p>
            <a:p>
              <a:r>
                <a:rPr lang="en-US" sz="1100" dirty="0">
                  <a:solidFill>
                    <a:schemeClr val="tx2"/>
                  </a:solidFill>
                  <a:hlinkClick r:id="rId5">
                    <a:extLst>
                      <a:ext uri="{A12FA001-AC4F-418D-AE19-62706E023703}">
                        <ahyp:hlinkClr xmlns:ahyp="http://schemas.microsoft.com/office/drawing/2018/hyperlinkcolor" val="tx"/>
                      </a:ext>
                    </a:extLst>
                  </a:hlinkClick>
                </a:rPr>
                <a:t>https://www.jipp.it</a:t>
              </a:r>
              <a:endParaRPr lang="en-US" sz="1100" dirty="0">
                <a:solidFill>
                  <a:schemeClr val="tx2"/>
                </a:solidFill>
              </a:endParaRPr>
            </a:p>
          </p:txBody>
        </p:sp>
      </p:grpSp>
    </p:spTree>
    <p:extLst>
      <p:ext uri="{BB962C8B-B14F-4D97-AF65-F5344CB8AC3E}">
        <p14:creationId xmlns:p14="http://schemas.microsoft.com/office/powerpoint/2010/main" val="188090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F346-BB84-504A-A322-DCBD8BB8A4DB}"/>
              </a:ext>
            </a:extLst>
          </p:cNvPr>
          <p:cNvSpPr>
            <a:spLocks noGrp="1"/>
          </p:cNvSpPr>
          <p:nvPr>
            <p:ph type="title"/>
          </p:nvPr>
        </p:nvSpPr>
        <p:spPr/>
        <p:txBody>
          <a:bodyPr/>
          <a:lstStyle/>
          <a:p>
            <a:r>
              <a:rPr lang="de-DE"/>
              <a:t>Mastertitelformat bearbeiten</a:t>
            </a:r>
            <a:endParaRPr lang="en-US"/>
          </a:p>
        </p:txBody>
      </p:sp>
      <p:sp>
        <p:nvSpPr>
          <p:cNvPr id="3" name="Vertical Text Placeholder 2">
            <a:extLst>
              <a:ext uri="{FF2B5EF4-FFF2-40B4-BE49-F238E27FC236}">
                <a16:creationId xmlns:a16="http://schemas.microsoft.com/office/drawing/2014/main" id="{36E201A8-E415-E34D-9F41-4271A6E5891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E996A850-4122-F645-B918-1ACF679C0F82}"/>
              </a:ext>
            </a:extLst>
          </p:cNvPr>
          <p:cNvSpPr>
            <a:spLocks noGrp="1"/>
          </p:cNvSpPr>
          <p:nvPr>
            <p:ph type="dt" sz="half" idx="10"/>
          </p:nvPr>
        </p:nvSpPr>
        <p:spPr/>
        <p:txBody>
          <a:bodyPr/>
          <a:lstStyle/>
          <a:p>
            <a:fld id="{C714AAE1-EF1C-B94D-8194-BB66C08021B0}" type="datetime3">
              <a:rPr lang="en-US" smtClean="0"/>
              <a:t>12 September 2019</a:t>
            </a:fld>
            <a:endParaRPr lang="en-US"/>
          </a:p>
        </p:txBody>
      </p:sp>
      <p:sp>
        <p:nvSpPr>
          <p:cNvPr id="5" name="Footer Placeholder 4">
            <a:extLst>
              <a:ext uri="{FF2B5EF4-FFF2-40B4-BE49-F238E27FC236}">
                <a16:creationId xmlns:a16="http://schemas.microsoft.com/office/drawing/2014/main" id="{E60CE385-07D0-3F4D-8CBE-B563973FEEC9}"/>
              </a:ext>
            </a:extLst>
          </p:cNvPr>
          <p:cNvSpPr>
            <a:spLocks noGrp="1"/>
          </p:cNvSpPr>
          <p:nvPr>
            <p:ph type="ftr" sz="quarter" idx="11"/>
          </p:nvPr>
        </p:nvSpPr>
        <p:spPr/>
        <p:txBody>
          <a:bodyPr/>
          <a:lstStyle/>
          <a:p>
            <a:r>
              <a:rPr lang="en-US"/>
              <a:t>© JIPP.IT GmbH</a:t>
            </a:r>
          </a:p>
        </p:txBody>
      </p:sp>
      <p:sp>
        <p:nvSpPr>
          <p:cNvPr id="6" name="Slide Number Placeholder 5">
            <a:extLst>
              <a:ext uri="{FF2B5EF4-FFF2-40B4-BE49-F238E27FC236}">
                <a16:creationId xmlns:a16="http://schemas.microsoft.com/office/drawing/2014/main" id="{8522B007-FA30-7E4D-AB04-ACB4A876C297}"/>
              </a:ext>
            </a:extLst>
          </p:cNvPr>
          <p:cNvSpPr>
            <a:spLocks noGrp="1"/>
          </p:cNvSpPr>
          <p:nvPr>
            <p:ph type="sldNum" sz="quarter" idx="12"/>
          </p:nvPr>
        </p:nvSpPr>
        <p:spPr/>
        <p:txBody>
          <a:bodyPr/>
          <a:lstStyle/>
          <a:p>
            <a:fld id="{F98696F4-D332-CD42-A08A-0A026FCF54CF}" type="slidenum">
              <a:rPr lang="en-US" smtClean="0"/>
              <a:t>‹Nr.›</a:t>
            </a:fld>
            <a:endParaRPr lang="en-US"/>
          </a:p>
        </p:txBody>
      </p:sp>
      <p:pic>
        <p:nvPicPr>
          <p:cNvPr id="7" name="Grafik 6">
            <a:extLst>
              <a:ext uri="{FF2B5EF4-FFF2-40B4-BE49-F238E27FC236}">
                <a16:creationId xmlns:a16="http://schemas.microsoft.com/office/drawing/2014/main" id="{3CE8BB9E-B1CD-4BA4-83E1-F74C91FC6A5E}"/>
              </a:ext>
            </a:extLst>
          </p:cNvPr>
          <p:cNvPicPr>
            <a:picLocks noChangeAspect="1"/>
          </p:cNvPicPr>
          <p:nvPr userDrawn="1"/>
        </p:nvPicPr>
        <p:blipFill>
          <a:blip r:embed="rId2"/>
          <a:stretch>
            <a:fillRect/>
          </a:stretch>
        </p:blipFill>
        <p:spPr>
          <a:xfrm>
            <a:off x="10732372" y="365126"/>
            <a:ext cx="968216" cy="875200"/>
          </a:xfrm>
          <a:prstGeom prst="rect">
            <a:avLst/>
          </a:prstGeom>
        </p:spPr>
      </p:pic>
    </p:spTree>
    <p:extLst>
      <p:ext uri="{BB962C8B-B14F-4D97-AF65-F5344CB8AC3E}">
        <p14:creationId xmlns:p14="http://schemas.microsoft.com/office/powerpoint/2010/main" val="81711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A171F4-7EE1-9946-BBEC-2A11769DB1D1}"/>
              </a:ext>
            </a:extLst>
          </p:cNvPr>
          <p:cNvSpPr>
            <a:spLocks noGrp="1"/>
          </p:cNvSpPr>
          <p:nvPr>
            <p:ph type="title" orient="vert"/>
          </p:nvPr>
        </p:nvSpPr>
        <p:spPr>
          <a:xfrm>
            <a:off x="8724900" y="365125"/>
            <a:ext cx="2975688" cy="5811838"/>
          </a:xfrm>
        </p:spPr>
        <p:txBody>
          <a:bodyPr vert="eaVert"/>
          <a:lstStyle/>
          <a:p>
            <a:r>
              <a:rPr lang="de-DE"/>
              <a:t>Mastertitelformat bearbeiten</a:t>
            </a:r>
            <a:endParaRPr lang="en-US"/>
          </a:p>
        </p:txBody>
      </p:sp>
      <p:sp>
        <p:nvSpPr>
          <p:cNvPr id="3" name="Vertical Text Placeholder 2">
            <a:extLst>
              <a:ext uri="{FF2B5EF4-FFF2-40B4-BE49-F238E27FC236}">
                <a16:creationId xmlns:a16="http://schemas.microsoft.com/office/drawing/2014/main" id="{B0F1B7D9-4014-E240-8CFB-2C48EA87DC18}"/>
              </a:ext>
            </a:extLst>
          </p:cNvPr>
          <p:cNvSpPr>
            <a:spLocks noGrp="1"/>
          </p:cNvSpPr>
          <p:nvPr>
            <p:ph type="body" orient="vert" idx="1"/>
          </p:nvPr>
        </p:nvSpPr>
        <p:spPr>
          <a:xfrm>
            <a:off x="335902" y="365125"/>
            <a:ext cx="8236598"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9F71B526-2966-1948-BAF9-FE1FAA9BC6C2}"/>
              </a:ext>
            </a:extLst>
          </p:cNvPr>
          <p:cNvSpPr>
            <a:spLocks noGrp="1"/>
          </p:cNvSpPr>
          <p:nvPr>
            <p:ph type="dt" sz="half" idx="10"/>
          </p:nvPr>
        </p:nvSpPr>
        <p:spPr/>
        <p:txBody>
          <a:bodyPr/>
          <a:lstStyle/>
          <a:p>
            <a:fld id="{7C691C96-0537-2046-99A0-963B1E15E01E}" type="datetime3">
              <a:rPr lang="en-US" smtClean="0"/>
              <a:t>12 September 2019</a:t>
            </a:fld>
            <a:endParaRPr lang="en-US"/>
          </a:p>
        </p:txBody>
      </p:sp>
      <p:sp>
        <p:nvSpPr>
          <p:cNvPr id="5" name="Footer Placeholder 4">
            <a:extLst>
              <a:ext uri="{FF2B5EF4-FFF2-40B4-BE49-F238E27FC236}">
                <a16:creationId xmlns:a16="http://schemas.microsoft.com/office/drawing/2014/main" id="{6DB4D672-BADB-5B49-8CBC-C802D8D4D4E2}"/>
              </a:ext>
            </a:extLst>
          </p:cNvPr>
          <p:cNvSpPr>
            <a:spLocks noGrp="1"/>
          </p:cNvSpPr>
          <p:nvPr>
            <p:ph type="ftr" sz="quarter" idx="11"/>
          </p:nvPr>
        </p:nvSpPr>
        <p:spPr/>
        <p:txBody>
          <a:bodyPr/>
          <a:lstStyle/>
          <a:p>
            <a:r>
              <a:rPr lang="en-US"/>
              <a:t>© JIPP.IT GmbH</a:t>
            </a:r>
          </a:p>
        </p:txBody>
      </p:sp>
      <p:sp>
        <p:nvSpPr>
          <p:cNvPr id="6" name="Slide Number Placeholder 5">
            <a:extLst>
              <a:ext uri="{FF2B5EF4-FFF2-40B4-BE49-F238E27FC236}">
                <a16:creationId xmlns:a16="http://schemas.microsoft.com/office/drawing/2014/main" id="{3C55612D-89AD-4341-9D6D-603303150E1E}"/>
              </a:ext>
            </a:extLst>
          </p:cNvPr>
          <p:cNvSpPr>
            <a:spLocks noGrp="1"/>
          </p:cNvSpPr>
          <p:nvPr>
            <p:ph type="sldNum" sz="quarter" idx="12"/>
          </p:nvPr>
        </p:nvSpPr>
        <p:spPr/>
        <p:txBody>
          <a:bodyPr/>
          <a:lstStyle/>
          <a:p>
            <a:fld id="{F98696F4-D332-CD42-A08A-0A026FCF54CF}" type="slidenum">
              <a:rPr lang="en-US" smtClean="0"/>
              <a:t>‹Nr.›</a:t>
            </a:fld>
            <a:endParaRPr lang="en-US"/>
          </a:p>
        </p:txBody>
      </p:sp>
    </p:spTree>
    <p:extLst>
      <p:ext uri="{BB962C8B-B14F-4D97-AF65-F5344CB8AC3E}">
        <p14:creationId xmlns:p14="http://schemas.microsoft.com/office/powerpoint/2010/main" val="1174473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D7605C3-C717-8F45-A32F-B0BAEFE02CBA}"/>
              </a:ext>
            </a:extLst>
          </p:cNvPr>
          <p:cNvSpPr/>
          <p:nvPr userDrawn="1"/>
        </p:nvSpPr>
        <p:spPr>
          <a:xfrm>
            <a:off x="1" y="0"/>
            <a:ext cx="12192000" cy="47621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9F937B4-BEE0-5545-B1FE-35AE0D3E594C}"/>
              </a:ext>
            </a:extLst>
          </p:cNvPr>
          <p:cNvPicPr>
            <a:picLocks noChangeAspect="1"/>
          </p:cNvPicPr>
          <p:nvPr userDrawn="1"/>
        </p:nvPicPr>
        <p:blipFill>
          <a:blip r:embed="rId2"/>
          <a:stretch>
            <a:fillRect/>
          </a:stretch>
        </p:blipFill>
        <p:spPr>
          <a:xfrm>
            <a:off x="2166407" y="2055135"/>
            <a:ext cx="6632953" cy="4585581"/>
          </a:xfrm>
          <a:prstGeom prst="rect">
            <a:avLst/>
          </a:prstGeom>
        </p:spPr>
      </p:pic>
      <p:sp>
        <p:nvSpPr>
          <p:cNvPr id="21" name="Title 19">
            <a:extLst>
              <a:ext uri="{FF2B5EF4-FFF2-40B4-BE49-F238E27FC236}">
                <a16:creationId xmlns:a16="http://schemas.microsoft.com/office/drawing/2014/main" id="{490C8687-024C-8043-ADE8-E0E254183B37}"/>
              </a:ext>
            </a:extLst>
          </p:cNvPr>
          <p:cNvSpPr txBox="1">
            <a:spLocks/>
          </p:cNvSpPr>
          <p:nvPr userDrawn="1"/>
        </p:nvSpPr>
        <p:spPr>
          <a:xfrm>
            <a:off x="488302" y="517526"/>
            <a:ext cx="11364686" cy="875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i="0" kern="1200" cap="all" baseline="0">
                <a:solidFill>
                  <a:srgbClr val="005A99"/>
                </a:solidFill>
                <a:latin typeface="+mj-lt"/>
                <a:ea typeface="+mj-ea"/>
                <a:cs typeface="+mj-cs"/>
              </a:defRPr>
            </a:lvl1pPr>
          </a:lstStyle>
          <a:p>
            <a:pPr algn="ctr"/>
            <a:r>
              <a:rPr lang="en-US" dirty="0">
                <a:solidFill>
                  <a:schemeClr val="bg2"/>
                </a:solidFill>
              </a:rPr>
              <a:t>Thank you</a:t>
            </a:r>
          </a:p>
        </p:txBody>
      </p:sp>
      <p:pic>
        <p:nvPicPr>
          <p:cNvPr id="23" name="Graphic 22">
            <a:extLst>
              <a:ext uri="{FF2B5EF4-FFF2-40B4-BE49-F238E27FC236}">
                <a16:creationId xmlns:a16="http://schemas.microsoft.com/office/drawing/2014/main" id="{3B63E076-6AF9-AB4A-97CC-DA63B693545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25921" y="4820365"/>
            <a:ext cx="1242615" cy="1206373"/>
          </a:xfrm>
          <a:prstGeom prst="rect">
            <a:avLst/>
          </a:prstGeom>
        </p:spPr>
      </p:pic>
      <p:sp>
        <p:nvSpPr>
          <p:cNvPr id="24" name="TextBox 23">
            <a:extLst>
              <a:ext uri="{FF2B5EF4-FFF2-40B4-BE49-F238E27FC236}">
                <a16:creationId xmlns:a16="http://schemas.microsoft.com/office/drawing/2014/main" id="{97275F9C-1AE7-F042-BB97-5B118C57DBED}"/>
              </a:ext>
            </a:extLst>
          </p:cNvPr>
          <p:cNvSpPr txBox="1"/>
          <p:nvPr userDrawn="1"/>
        </p:nvSpPr>
        <p:spPr>
          <a:xfrm>
            <a:off x="10643287" y="3064225"/>
            <a:ext cx="1407821" cy="1661993"/>
          </a:xfrm>
          <a:prstGeom prst="rect">
            <a:avLst/>
          </a:prstGeom>
          <a:noFill/>
        </p:spPr>
        <p:txBody>
          <a:bodyPr wrap="none" rtlCol="0">
            <a:spAutoFit/>
          </a:bodyPr>
          <a:lstStyle/>
          <a:p>
            <a:pPr algn="r"/>
            <a:r>
              <a:rPr lang="en-US" sz="1300" b="1" dirty="0">
                <a:solidFill>
                  <a:schemeClr val="bg2"/>
                </a:solidFill>
              </a:rPr>
              <a:t>JIPP.IT GmbH</a:t>
            </a:r>
          </a:p>
          <a:p>
            <a:pPr algn="r"/>
            <a:r>
              <a:rPr lang="en-US" sz="1100" dirty="0">
                <a:solidFill>
                  <a:schemeClr val="bg2"/>
                </a:solidFill>
              </a:rPr>
              <a:t>Agile Change Agency</a:t>
            </a:r>
          </a:p>
          <a:p>
            <a:pPr algn="r"/>
            <a:endParaRPr lang="en-US" sz="600" dirty="0">
              <a:solidFill>
                <a:schemeClr val="bg2"/>
              </a:solidFill>
            </a:endParaRPr>
          </a:p>
          <a:p>
            <a:pPr algn="r"/>
            <a:r>
              <a:rPr lang="en-US" sz="1100" dirty="0" err="1">
                <a:solidFill>
                  <a:schemeClr val="bg2"/>
                </a:solidFill>
              </a:rPr>
              <a:t>Neugasse</a:t>
            </a:r>
            <a:r>
              <a:rPr lang="en-US" sz="1100" dirty="0">
                <a:solidFill>
                  <a:schemeClr val="bg2"/>
                </a:solidFill>
              </a:rPr>
              <a:t> 111</a:t>
            </a:r>
          </a:p>
          <a:p>
            <a:pPr algn="r"/>
            <a:r>
              <a:rPr lang="en-US" sz="1100" dirty="0">
                <a:solidFill>
                  <a:schemeClr val="bg2"/>
                </a:solidFill>
              </a:rPr>
              <a:t>8200 </a:t>
            </a:r>
            <a:r>
              <a:rPr lang="en-US" sz="1100" dirty="0" err="1">
                <a:solidFill>
                  <a:schemeClr val="bg2"/>
                </a:solidFill>
              </a:rPr>
              <a:t>Gleisdorf</a:t>
            </a:r>
            <a:endParaRPr lang="en-US" sz="1100" dirty="0">
              <a:solidFill>
                <a:schemeClr val="bg2"/>
              </a:solidFill>
            </a:endParaRPr>
          </a:p>
          <a:p>
            <a:pPr algn="r"/>
            <a:r>
              <a:rPr lang="en-US" sz="1100" dirty="0">
                <a:solidFill>
                  <a:schemeClr val="bg2"/>
                </a:solidFill>
              </a:rPr>
              <a:t>Austria</a:t>
            </a:r>
          </a:p>
          <a:p>
            <a:pPr algn="r"/>
            <a:endParaRPr lang="en-US" sz="600" dirty="0">
              <a:solidFill>
                <a:schemeClr val="bg2"/>
              </a:solidFill>
            </a:endParaRPr>
          </a:p>
          <a:p>
            <a:pPr algn="r"/>
            <a:r>
              <a:rPr lang="en-US" sz="1100" dirty="0">
                <a:solidFill>
                  <a:schemeClr val="bg2"/>
                </a:solidFill>
              </a:rPr>
              <a:t>+43 (0) 3112 90 3000</a:t>
            </a:r>
          </a:p>
          <a:p>
            <a:pPr algn="r"/>
            <a:r>
              <a:rPr lang="en-US" sz="1100" dirty="0">
                <a:solidFill>
                  <a:schemeClr val="bg2"/>
                </a:solidFill>
                <a:hlinkClick r:id="rId5">
                  <a:extLst>
                    <a:ext uri="{A12FA001-AC4F-418D-AE19-62706E023703}">
                      <ahyp:hlinkClr xmlns:ahyp="http://schemas.microsoft.com/office/drawing/2018/hyperlinkcolor" val="tx"/>
                    </a:ext>
                  </a:extLst>
                </a:hlinkClick>
              </a:rPr>
              <a:t>office@jipp.it</a:t>
            </a:r>
            <a:endParaRPr lang="en-US" sz="1100" dirty="0">
              <a:solidFill>
                <a:schemeClr val="bg2"/>
              </a:solidFill>
            </a:endParaRPr>
          </a:p>
          <a:p>
            <a:pPr algn="r"/>
            <a:r>
              <a:rPr lang="en-US" sz="1100" dirty="0">
                <a:solidFill>
                  <a:schemeClr val="bg2"/>
                </a:solidFill>
                <a:hlinkClick r:id="rId6">
                  <a:extLst>
                    <a:ext uri="{A12FA001-AC4F-418D-AE19-62706E023703}">
                      <ahyp:hlinkClr xmlns:ahyp="http://schemas.microsoft.com/office/drawing/2018/hyperlinkcolor" val="tx"/>
                    </a:ext>
                  </a:extLst>
                </a:hlinkClick>
              </a:rPr>
              <a:t>https://www.jipp.it</a:t>
            </a:r>
            <a:endParaRPr lang="en-US" sz="1100" dirty="0">
              <a:solidFill>
                <a:schemeClr val="bg2"/>
              </a:solidFill>
            </a:endParaRPr>
          </a:p>
        </p:txBody>
      </p:sp>
    </p:spTree>
    <p:extLst>
      <p:ext uri="{BB962C8B-B14F-4D97-AF65-F5344CB8AC3E}">
        <p14:creationId xmlns:p14="http://schemas.microsoft.com/office/powerpoint/2010/main" val="2777476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Impri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A950568-3F95-104D-98CB-FB2E008B7B26}"/>
              </a:ext>
            </a:extLst>
          </p:cNvPr>
          <p:cNvSpPr/>
          <p:nvPr userDrawn="1"/>
        </p:nvSpPr>
        <p:spPr>
          <a:xfrm>
            <a:off x="6174659" y="0"/>
            <a:ext cx="601734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E194085-AA91-234C-99A7-0557E4295C2F}"/>
              </a:ext>
            </a:extLst>
          </p:cNvPr>
          <p:cNvGrpSpPr/>
          <p:nvPr userDrawn="1"/>
        </p:nvGrpSpPr>
        <p:grpSpPr>
          <a:xfrm>
            <a:off x="4502356" y="2521059"/>
            <a:ext cx="3187288" cy="1661993"/>
            <a:chOff x="3960366" y="2650058"/>
            <a:chExt cx="3187288" cy="1661993"/>
          </a:xfrm>
        </p:grpSpPr>
        <p:pic>
          <p:nvPicPr>
            <p:cNvPr id="7" name="Graphic 6">
              <a:extLst>
                <a:ext uri="{FF2B5EF4-FFF2-40B4-BE49-F238E27FC236}">
                  <a16:creationId xmlns:a16="http://schemas.microsoft.com/office/drawing/2014/main" id="{4DC4827F-E64D-1840-ACFE-325B7B76ED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60366" y="2740498"/>
              <a:ext cx="1543399" cy="1498385"/>
            </a:xfrm>
            <a:prstGeom prst="rect">
              <a:avLst/>
            </a:prstGeom>
          </p:spPr>
        </p:pic>
        <p:sp>
          <p:nvSpPr>
            <p:cNvPr id="11" name="TextBox 10">
              <a:extLst>
                <a:ext uri="{FF2B5EF4-FFF2-40B4-BE49-F238E27FC236}">
                  <a16:creationId xmlns:a16="http://schemas.microsoft.com/office/drawing/2014/main" id="{55F29465-49E9-BB44-90A9-79C52AAE3AA7}"/>
                </a:ext>
              </a:extLst>
            </p:cNvPr>
            <p:cNvSpPr txBox="1"/>
            <p:nvPr userDrawn="1"/>
          </p:nvSpPr>
          <p:spPr>
            <a:xfrm>
              <a:off x="5739896" y="2650058"/>
              <a:ext cx="1407758" cy="1661993"/>
            </a:xfrm>
            <a:prstGeom prst="rect">
              <a:avLst/>
            </a:prstGeom>
            <a:noFill/>
          </p:spPr>
          <p:txBody>
            <a:bodyPr wrap="none" rtlCol="0">
              <a:spAutoFit/>
            </a:bodyPr>
            <a:lstStyle/>
            <a:p>
              <a:r>
                <a:rPr lang="en-US" sz="1300" b="1" dirty="0">
                  <a:solidFill>
                    <a:schemeClr val="bg2"/>
                  </a:solidFill>
                </a:rPr>
                <a:t>JIPP.IT GmbH</a:t>
              </a:r>
            </a:p>
            <a:p>
              <a:r>
                <a:rPr lang="en-US" sz="1100" dirty="0">
                  <a:solidFill>
                    <a:schemeClr val="bg2"/>
                  </a:solidFill>
                </a:rPr>
                <a:t>Agile Change Agency</a:t>
              </a:r>
            </a:p>
            <a:p>
              <a:endParaRPr lang="en-US" sz="600" dirty="0">
                <a:solidFill>
                  <a:schemeClr val="bg2"/>
                </a:solidFill>
              </a:endParaRPr>
            </a:p>
            <a:p>
              <a:r>
                <a:rPr lang="en-US" sz="1100" dirty="0" err="1">
                  <a:solidFill>
                    <a:schemeClr val="bg2"/>
                  </a:solidFill>
                </a:rPr>
                <a:t>Neugasse</a:t>
              </a:r>
              <a:r>
                <a:rPr lang="en-US" sz="1100" dirty="0">
                  <a:solidFill>
                    <a:schemeClr val="bg2"/>
                  </a:solidFill>
                </a:rPr>
                <a:t> 111</a:t>
              </a:r>
            </a:p>
            <a:p>
              <a:r>
                <a:rPr lang="en-US" sz="1100" dirty="0">
                  <a:solidFill>
                    <a:schemeClr val="bg2"/>
                  </a:solidFill>
                </a:rPr>
                <a:t>8200 </a:t>
              </a:r>
              <a:r>
                <a:rPr lang="en-US" sz="1100" dirty="0" err="1">
                  <a:solidFill>
                    <a:schemeClr val="bg2"/>
                  </a:solidFill>
                </a:rPr>
                <a:t>Gleisdorf</a:t>
              </a:r>
              <a:endParaRPr lang="en-US" sz="1100" dirty="0">
                <a:solidFill>
                  <a:schemeClr val="bg2"/>
                </a:solidFill>
              </a:endParaRPr>
            </a:p>
            <a:p>
              <a:r>
                <a:rPr lang="en-US" sz="1100" dirty="0">
                  <a:solidFill>
                    <a:schemeClr val="bg2"/>
                  </a:solidFill>
                </a:rPr>
                <a:t>Austria</a:t>
              </a:r>
            </a:p>
            <a:p>
              <a:endParaRPr lang="en-US" sz="600" dirty="0">
                <a:solidFill>
                  <a:schemeClr val="bg2"/>
                </a:solidFill>
              </a:endParaRPr>
            </a:p>
            <a:p>
              <a:r>
                <a:rPr lang="en-US" sz="1100" dirty="0">
                  <a:solidFill>
                    <a:schemeClr val="bg2"/>
                  </a:solidFill>
                </a:rPr>
                <a:t>+43 (0) 3112 90 3000</a:t>
              </a:r>
            </a:p>
            <a:p>
              <a:r>
                <a:rPr lang="en-US" sz="1100" dirty="0">
                  <a:solidFill>
                    <a:schemeClr val="bg2"/>
                  </a:solidFill>
                  <a:hlinkClick r:id="rId4">
                    <a:extLst>
                      <a:ext uri="{A12FA001-AC4F-418D-AE19-62706E023703}">
                        <ahyp:hlinkClr xmlns:ahyp="http://schemas.microsoft.com/office/drawing/2018/hyperlinkcolor" val="tx"/>
                      </a:ext>
                    </a:extLst>
                  </a:hlinkClick>
                </a:rPr>
                <a:t>office@jipp.it</a:t>
              </a:r>
              <a:endParaRPr lang="en-US" sz="1100" dirty="0">
                <a:solidFill>
                  <a:schemeClr val="bg2"/>
                </a:solidFill>
              </a:endParaRPr>
            </a:p>
            <a:p>
              <a:r>
                <a:rPr lang="en-US" sz="1100" dirty="0">
                  <a:solidFill>
                    <a:schemeClr val="bg2"/>
                  </a:solidFill>
                  <a:hlinkClick r:id="rId5">
                    <a:extLst>
                      <a:ext uri="{A12FA001-AC4F-418D-AE19-62706E023703}">
                        <ahyp:hlinkClr xmlns:ahyp="http://schemas.microsoft.com/office/drawing/2018/hyperlinkcolor" val="tx"/>
                      </a:ext>
                    </a:extLst>
                  </a:hlinkClick>
                </a:rPr>
                <a:t>https://www.jipp.it</a:t>
              </a:r>
              <a:endParaRPr lang="en-US" sz="1100" dirty="0">
                <a:solidFill>
                  <a:schemeClr val="bg2"/>
                </a:solidFill>
              </a:endParaRPr>
            </a:p>
          </p:txBody>
        </p:sp>
      </p:grpSp>
    </p:spTree>
    <p:extLst>
      <p:ext uri="{BB962C8B-B14F-4D97-AF65-F5344CB8AC3E}">
        <p14:creationId xmlns:p14="http://schemas.microsoft.com/office/powerpoint/2010/main" val="137175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D3C90-6775-044C-BC79-09A5BB9BAE32}"/>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BE4EA35B-69E3-9B4B-B175-93CC74AE076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a:extLst>
              <a:ext uri="{FF2B5EF4-FFF2-40B4-BE49-F238E27FC236}">
                <a16:creationId xmlns:a16="http://schemas.microsoft.com/office/drawing/2014/main" id="{D56A99FF-411E-064F-A4C8-500D56982D6A}"/>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ooter Placeholder 4">
            <a:extLst>
              <a:ext uri="{FF2B5EF4-FFF2-40B4-BE49-F238E27FC236}">
                <a16:creationId xmlns:a16="http://schemas.microsoft.com/office/drawing/2014/main" id="{D9B232E4-70D3-D147-8D36-1A649F724CDA}"/>
              </a:ext>
            </a:extLst>
          </p:cNvPr>
          <p:cNvSpPr>
            <a:spLocks noGrp="1"/>
          </p:cNvSpPr>
          <p:nvPr>
            <p:ph type="ftr" sz="quarter" idx="11"/>
          </p:nvPr>
        </p:nvSpPr>
        <p:spPr/>
        <p:txBody>
          <a:bodyPr/>
          <a:lstStyle/>
          <a:p>
            <a:r>
              <a:rPr lang="en-US"/>
              <a:t>© JIPP.IT GmbH</a:t>
            </a:r>
          </a:p>
        </p:txBody>
      </p:sp>
      <p:sp>
        <p:nvSpPr>
          <p:cNvPr id="6" name="Slide Number Placeholder 5">
            <a:extLst>
              <a:ext uri="{FF2B5EF4-FFF2-40B4-BE49-F238E27FC236}">
                <a16:creationId xmlns:a16="http://schemas.microsoft.com/office/drawing/2014/main" id="{AB283A59-D9D4-544C-8E5B-271A7033246B}"/>
              </a:ext>
            </a:extLst>
          </p:cNvPr>
          <p:cNvSpPr>
            <a:spLocks noGrp="1"/>
          </p:cNvSpPr>
          <p:nvPr>
            <p:ph type="sldNum" sz="quarter" idx="12"/>
          </p:nvPr>
        </p:nvSpPr>
        <p:spPr/>
        <p:txBody>
          <a:bodyPr/>
          <a:lstStyle/>
          <a:p>
            <a:fld id="{F98696F4-D332-CD42-A08A-0A026FCF54CF}" type="slidenum">
              <a:rPr lang="en-US" smtClean="0"/>
              <a:t>‹Nr.›</a:t>
            </a:fld>
            <a:endParaRPr lang="en-US"/>
          </a:p>
        </p:txBody>
      </p:sp>
      <p:pic>
        <p:nvPicPr>
          <p:cNvPr id="8" name="Grafik 7">
            <a:extLst>
              <a:ext uri="{FF2B5EF4-FFF2-40B4-BE49-F238E27FC236}">
                <a16:creationId xmlns:a16="http://schemas.microsoft.com/office/drawing/2014/main" id="{557E3BAC-3453-4520-AFE1-D3073814D6AB}"/>
              </a:ext>
            </a:extLst>
          </p:cNvPr>
          <p:cNvPicPr>
            <a:picLocks noChangeAspect="1"/>
          </p:cNvPicPr>
          <p:nvPr userDrawn="1"/>
        </p:nvPicPr>
        <p:blipFill>
          <a:blip r:embed="rId2"/>
          <a:stretch>
            <a:fillRect/>
          </a:stretch>
        </p:blipFill>
        <p:spPr>
          <a:xfrm>
            <a:off x="10732372" y="365126"/>
            <a:ext cx="968216" cy="875200"/>
          </a:xfrm>
          <a:prstGeom prst="rect">
            <a:avLst/>
          </a:prstGeom>
        </p:spPr>
      </p:pic>
    </p:spTree>
    <p:extLst>
      <p:ext uri="{BB962C8B-B14F-4D97-AF65-F5344CB8AC3E}">
        <p14:creationId xmlns:p14="http://schemas.microsoft.com/office/powerpoint/2010/main" val="1615996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DDDE77-BACF-F544-BE27-D5C5A900BD09}"/>
              </a:ext>
            </a:extLst>
          </p:cNvPr>
          <p:cNvSpPr/>
          <p:nvPr userDrawn="1"/>
        </p:nvSpPr>
        <p:spPr>
          <a:xfrm>
            <a:off x="-6350" y="0"/>
            <a:ext cx="12192000" cy="4562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B36F31-A2E6-6047-8F8D-7492663A7A0F}"/>
              </a:ext>
            </a:extLst>
          </p:cNvPr>
          <p:cNvSpPr>
            <a:spLocks noGrp="1"/>
          </p:cNvSpPr>
          <p:nvPr>
            <p:ph type="title"/>
          </p:nvPr>
        </p:nvSpPr>
        <p:spPr>
          <a:xfrm>
            <a:off x="831850" y="1709738"/>
            <a:ext cx="10515600" cy="2852737"/>
          </a:xfrm>
        </p:spPr>
        <p:txBody>
          <a:bodyPr anchor="b"/>
          <a:lstStyle>
            <a:lvl1pPr>
              <a:defRPr sz="6000">
                <a:solidFill>
                  <a:schemeClr val="bg2"/>
                </a:solidFill>
              </a:defRPr>
            </a:lvl1pPr>
          </a:lstStyle>
          <a:p>
            <a:r>
              <a:rPr lang="de-DE"/>
              <a:t>Mastertitelformat bearbeiten</a:t>
            </a:r>
            <a:endParaRPr lang="en-US"/>
          </a:p>
        </p:txBody>
      </p:sp>
      <p:sp>
        <p:nvSpPr>
          <p:cNvPr id="3" name="Text Placeholder 2">
            <a:extLst>
              <a:ext uri="{FF2B5EF4-FFF2-40B4-BE49-F238E27FC236}">
                <a16:creationId xmlns:a16="http://schemas.microsoft.com/office/drawing/2014/main" id="{157032A9-AFE8-BD43-B3CE-06858F7FD043}"/>
              </a:ext>
            </a:extLst>
          </p:cNvPr>
          <p:cNvSpPr>
            <a:spLocks noGrp="1"/>
          </p:cNvSpPr>
          <p:nvPr>
            <p:ph type="body" idx="1"/>
          </p:nvPr>
        </p:nvSpPr>
        <p:spPr>
          <a:xfrm>
            <a:off x="831850" y="4589463"/>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a:extLst>
              <a:ext uri="{FF2B5EF4-FFF2-40B4-BE49-F238E27FC236}">
                <a16:creationId xmlns:a16="http://schemas.microsoft.com/office/drawing/2014/main" id="{420C87C0-806F-2947-BBFD-4028AF0D3275}"/>
              </a:ext>
            </a:extLst>
          </p:cNvPr>
          <p:cNvSpPr>
            <a:spLocks noGrp="1"/>
          </p:cNvSpPr>
          <p:nvPr>
            <p:ph type="dt" sz="half" idx="10"/>
          </p:nvPr>
        </p:nvSpPr>
        <p:spPr/>
        <p:txBody>
          <a:bodyPr/>
          <a:lstStyle/>
          <a:p>
            <a:fld id="{BC014CC2-67D5-9F42-927E-07AAEBC0408C}" type="datetime3">
              <a:rPr lang="en-US" smtClean="0"/>
              <a:t>12 September 2019</a:t>
            </a:fld>
            <a:endParaRPr lang="en-US"/>
          </a:p>
        </p:txBody>
      </p:sp>
      <p:sp>
        <p:nvSpPr>
          <p:cNvPr id="5" name="Footer Placeholder 4">
            <a:extLst>
              <a:ext uri="{FF2B5EF4-FFF2-40B4-BE49-F238E27FC236}">
                <a16:creationId xmlns:a16="http://schemas.microsoft.com/office/drawing/2014/main" id="{A8BFAD56-6E30-204B-BA70-D1F30A2EE606}"/>
              </a:ext>
            </a:extLst>
          </p:cNvPr>
          <p:cNvSpPr>
            <a:spLocks noGrp="1"/>
          </p:cNvSpPr>
          <p:nvPr>
            <p:ph type="ftr" sz="quarter" idx="11"/>
          </p:nvPr>
        </p:nvSpPr>
        <p:spPr/>
        <p:txBody>
          <a:bodyPr/>
          <a:lstStyle/>
          <a:p>
            <a:r>
              <a:rPr lang="en-US"/>
              <a:t>© JIPP.IT GmbH</a:t>
            </a:r>
          </a:p>
        </p:txBody>
      </p:sp>
      <p:sp>
        <p:nvSpPr>
          <p:cNvPr id="6" name="Slide Number Placeholder 5">
            <a:extLst>
              <a:ext uri="{FF2B5EF4-FFF2-40B4-BE49-F238E27FC236}">
                <a16:creationId xmlns:a16="http://schemas.microsoft.com/office/drawing/2014/main" id="{534F6DB0-F6BB-564F-839D-807EC1756F2E}"/>
              </a:ext>
            </a:extLst>
          </p:cNvPr>
          <p:cNvSpPr>
            <a:spLocks noGrp="1"/>
          </p:cNvSpPr>
          <p:nvPr>
            <p:ph type="sldNum" sz="quarter" idx="12"/>
          </p:nvPr>
        </p:nvSpPr>
        <p:spPr/>
        <p:txBody>
          <a:bodyPr/>
          <a:lstStyle/>
          <a:p>
            <a:fld id="{F98696F4-D332-CD42-A08A-0A026FCF54CF}" type="slidenum">
              <a:rPr lang="en-US" smtClean="0"/>
              <a:t>‹Nr.›</a:t>
            </a:fld>
            <a:endParaRPr lang="en-US"/>
          </a:p>
        </p:txBody>
      </p:sp>
    </p:spTree>
    <p:extLst>
      <p:ext uri="{BB962C8B-B14F-4D97-AF65-F5344CB8AC3E}">
        <p14:creationId xmlns:p14="http://schemas.microsoft.com/office/powerpoint/2010/main" val="1256559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096A2-9283-0348-8919-4DE95A6FF53E}"/>
              </a:ext>
            </a:extLst>
          </p:cNvPr>
          <p:cNvSpPr>
            <a:spLocks noGrp="1"/>
          </p:cNvSpPr>
          <p:nvPr>
            <p:ph type="title"/>
          </p:nvPr>
        </p:nvSpPr>
        <p:spPr/>
        <p:txBody>
          <a:bodyPr/>
          <a:lstStyle/>
          <a:p>
            <a:r>
              <a:rPr lang="de-DE"/>
              <a:t>Mastertitelformat bearbeiten</a:t>
            </a:r>
            <a:endParaRPr lang="en-US"/>
          </a:p>
        </p:txBody>
      </p:sp>
      <p:sp>
        <p:nvSpPr>
          <p:cNvPr id="3" name="Content Placeholder 2">
            <a:extLst>
              <a:ext uri="{FF2B5EF4-FFF2-40B4-BE49-F238E27FC236}">
                <a16:creationId xmlns:a16="http://schemas.microsoft.com/office/drawing/2014/main" id="{05D78CB8-AFFD-2B46-B3FD-64D7A190ADA3}"/>
              </a:ext>
            </a:extLst>
          </p:cNvPr>
          <p:cNvSpPr>
            <a:spLocks noGrp="1"/>
          </p:cNvSpPr>
          <p:nvPr>
            <p:ph sz="half" idx="1"/>
          </p:nvPr>
        </p:nvSpPr>
        <p:spPr>
          <a:xfrm>
            <a:off x="335902" y="1539090"/>
            <a:ext cx="5521690" cy="463787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Content Placeholder 3">
            <a:extLst>
              <a:ext uri="{FF2B5EF4-FFF2-40B4-BE49-F238E27FC236}">
                <a16:creationId xmlns:a16="http://schemas.microsoft.com/office/drawing/2014/main" id="{69972259-4CF9-9040-AE28-95C8A378E24F}"/>
              </a:ext>
            </a:extLst>
          </p:cNvPr>
          <p:cNvSpPr>
            <a:spLocks noGrp="1"/>
          </p:cNvSpPr>
          <p:nvPr>
            <p:ph sz="half" idx="2"/>
          </p:nvPr>
        </p:nvSpPr>
        <p:spPr>
          <a:xfrm>
            <a:off x="6174462" y="1539090"/>
            <a:ext cx="5526125" cy="463787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a:extLst>
              <a:ext uri="{FF2B5EF4-FFF2-40B4-BE49-F238E27FC236}">
                <a16:creationId xmlns:a16="http://schemas.microsoft.com/office/drawing/2014/main" id="{E8292B01-2F76-7E41-B471-7FAFA597A1A1}"/>
              </a:ext>
            </a:extLst>
          </p:cNvPr>
          <p:cNvSpPr>
            <a:spLocks noGrp="1"/>
          </p:cNvSpPr>
          <p:nvPr>
            <p:ph type="dt" sz="half" idx="10"/>
          </p:nvPr>
        </p:nvSpPr>
        <p:spPr/>
        <p:txBody>
          <a:bodyPr/>
          <a:lstStyle/>
          <a:p>
            <a:fld id="{66BA3FB3-28AD-2141-9D6D-4A33FE0915E7}" type="datetime3">
              <a:rPr lang="en-US" smtClean="0"/>
              <a:t>12 September 2019</a:t>
            </a:fld>
            <a:endParaRPr lang="en-US"/>
          </a:p>
        </p:txBody>
      </p:sp>
      <p:sp>
        <p:nvSpPr>
          <p:cNvPr id="6" name="Footer Placeholder 5">
            <a:extLst>
              <a:ext uri="{FF2B5EF4-FFF2-40B4-BE49-F238E27FC236}">
                <a16:creationId xmlns:a16="http://schemas.microsoft.com/office/drawing/2014/main" id="{3624C507-A69D-4849-8947-789B44CBE251}"/>
              </a:ext>
            </a:extLst>
          </p:cNvPr>
          <p:cNvSpPr>
            <a:spLocks noGrp="1"/>
          </p:cNvSpPr>
          <p:nvPr>
            <p:ph type="ftr" sz="quarter" idx="11"/>
          </p:nvPr>
        </p:nvSpPr>
        <p:spPr/>
        <p:txBody>
          <a:bodyPr/>
          <a:lstStyle/>
          <a:p>
            <a:r>
              <a:rPr lang="en-US"/>
              <a:t>© JIPP.IT GmbH</a:t>
            </a:r>
          </a:p>
        </p:txBody>
      </p:sp>
      <p:sp>
        <p:nvSpPr>
          <p:cNvPr id="7" name="Slide Number Placeholder 6">
            <a:extLst>
              <a:ext uri="{FF2B5EF4-FFF2-40B4-BE49-F238E27FC236}">
                <a16:creationId xmlns:a16="http://schemas.microsoft.com/office/drawing/2014/main" id="{399EE243-CCC4-714D-BD39-AA0BDBD8AA5D}"/>
              </a:ext>
            </a:extLst>
          </p:cNvPr>
          <p:cNvSpPr>
            <a:spLocks noGrp="1"/>
          </p:cNvSpPr>
          <p:nvPr>
            <p:ph type="sldNum" sz="quarter" idx="12"/>
          </p:nvPr>
        </p:nvSpPr>
        <p:spPr/>
        <p:txBody>
          <a:bodyPr/>
          <a:lstStyle/>
          <a:p>
            <a:fld id="{F98696F4-D332-CD42-A08A-0A026FCF54CF}" type="slidenum">
              <a:rPr lang="en-US" smtClean="0"/>
              <a:t>‹Nr.›</a:t>
            </a:fld>
            <a:endParaRPr lang="en-US"/>
          </a:p>
        </p:txBody>
      </p:sp>
      <p:pic>
        <p:nvPicPr>
          <p:cNvPr id="8" name="Grafik 7">
            <a:extLst>
              <a:ext uri="{FF2B5EF4-FFF2-40B4-BE49-F238E27FC236}">
                <a16:creationId xmlns:a16="http://schemas.microsoft.com/office/drawing/2014/main" id="{F79F5B08-768E-4E3C-9A30-874E54379745}"/>
              </a:ext>
            </a:extLst>
          </p:cNvPr>
          <p:cNvPicPr>
            <a:picLocks noChangeAspect="1"/>
          </p:cNvPicPr>
          <p:nvPr userDrawn="1"/>
        </p:nvPicPr>
        <p:blipFill>
          <a:blip r:embed="rId2"/>
          <a:stretch>
            <a:fillRect/>
          </a:stretch>
        </p:blipFill>
        <p:spPr>
          <a:xfrm>
            <a:off x="10732372" y="365126"/>
            <a:ext cx="968216" cy="875200"/>
          </a:xfrm>
          <a:prstGeom prst="rect">
            <a:avLst/>
          </a:prstGeom>
        </p:spPr>
      </p:pic>
    </p:spTree>
    <p:extLst>
      <p:ext uri="{BB962C8B-B14F-4D97-AF65-F5344CB8AC3E}">
        <p14:creationId xmlns:p14="http://schemas.microsoft.com/office/powerpoint/2010/main" val="1025456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D28B-5F27-2B48-A2A5-EDB1FCF6DAB4}"/>
              </a:ext>
            </a:extLst>
          </p:cNvPr>
          <p:cNvSpPr>
            <a:spLocks noGrp="1"/>
          </p:cNvSpPr>
          <p:nvPr>
            <p:ph type="title"/>
          </p:nvPr>
        </p:nvSpPr>
        <p:spPr>
          <a:xfrm>
            <a:off x="335902" y="365125"/>
            <a:ext cx="11364686" cy="1325563"/>
          </a:xfrm>
        </p:spPr>
        <p:txBody>
          <a:bodyPr/>
          <a:lstStyle/>
          <a:p>
            <a:r>
              <a:rPr lang="de-DE"/>
              <a:t>Mastertitelformat bearbeiten</a:t>
            </a:r>
            <a:endParaRPr lang="en-US"/>
          </a:p>
        </p:txBody>
      </p:sp>
      <p:sp>
        <p:nvSpPr>
          <p:cNvPr id="3" name="Text Placeholder 2">
            <a:extLst>
              <a:ext uri="{FF2B5EF4-FFF2-40B4-BE49-F238E27FC236}">
                <a16:creationId xmlns:a16="http://schemas.microsoft.com/office/drawing/2014/main" id="{541D404F-DF0A-D147-A9D5-D1B42F6BA594}"/>
              </a:ext>
            </a:extLst>
          </p:cNvPr>
          <p:cNvSpPr>
            <a:spLocks noGrp="1"/>
          </p:cNvSpPr>
          <p:nvPr>
            <p:ph type="body" idx="1"/>
          </p:nvPr>
        </p:nvSpPr>
        <p:spPr>
          <a:xfrm>
            <a:off x="335902" y="1681163"/>
            <a:ext cx="56616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a:extLst>
              <a:ext uri="{FF2B5EF4-FFF2-40B4-BE49-F238E27FC236}">
                <a16:creationId xmlns:a16="http://schemas.microsoft.com/office/drawing/2014/main" id="{7005679C-4B9C-934A-A548-A0664E6FD823}"/>
              </a:ext>
            </a:extLst>
          </p:cNvPr>
          <p:cNvSpPr>
            <a:spLocks noGrp="1"/>
          </p:cNvSpPr>
          <p:nvPr>
            <p:ph sz="half" idx="2"/>
          </p:nvPr>
        </p:nvSpPr>
        <p:spPr>
          <a:xfrm>
            <a:off x="335902" y="2505075"/>
            <a:ext cx="5661673"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 Placeholder 4">
            <a:extLst>
              <a:ext uri="{FF2B5EF4-FFF2-40B4-BE49-F238E27FC236}">
                <a16:creationId xmlns:a16="http://schemas.microsoft.com/office/drawing/2014/main" id="{B0F34588-A8EC-3C4B-9EFD-766F42089965}"/>
              </a:ext>
            </a:extLst>
          </p:cNvPr>
          <p:cNvSpPr>
            <a:spLocks noGrp="1"/>
          </p:cNvSpPr>
          <p:nvPr>
            <p:ph type="body" sz="quarter" idx="3"/>
          </p:nvPr>
        </p:nvSpPr>
        <p:spPr>
          <a:xfrm>
            <a:off x="6172200" y="1681163"/>
            <a:ext cx="55283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a:extLst>
              <a:ext uri="{FF2B5EF4-FFF2-40B4-BE49-F238E27FC236}">
                <a16:creationId xmlns:a16="http://schemas.microsoft.com/office/drawing/2014/main" id="{BC90A70D-9C2A-7047-9140-4F9C8222EE87}"/>
              </a:ext>
            </a:extLst>
          </p:cNvPr>
          <p:cNvSpPr>
            <a:spLocks noGrp="1"/>
          </p:cNvSpPr>
          <p:nvPr>
            <p:ph sz="quarter" idx="4"/>
          </p:nvPr>
        </p:nvSpPr>
        <p:spPr>
          <a:xfrm>
            <a:off x="6172200" y="2505075"/>
            <a:ext cx="55283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e Placeholder 6">
            <a:extLst>
              <a:ext uri="{FF2B5EF4-FFF2-40B4-BE49-F238E27FC236}">
                <a16:creationId xmlns:a16="http://schemas.microsoft.com/office/drawing/2014/main" id="{0F66FB61-4A72-384C-B24C-B70169B38AEB}"/>
              </a:ext>
            </a:extLst>
          </p:cNvPr>
          <p:cNvSpPr>
            <a:spLocks noGrp="1"/>
          </p:cNvSpPr>
          <p:nvPr>
            <p:ph type="dt" sz="half" idx="10"/>
          </p:nvPr>
        </p:nvSpPr>
        <p:spPr/>
        <p:txBody>
          <a:bodyPr/>
          <a:lstStyle/>
          <a:p>
            <a:fld id="{F150070F-B227-334D-9A02-C93A8A97F665}" type="datetime3">
              <a:rPr lang="en-US" smtClean="0"/>
              <a:t>12 September 2019</a:t>
            </a:fld>
            <a:endParaRPr lang="en-US"/>
          </a:p>
        </p:txBody>
      </p:sp>
      <p:sp>
        <p:nvSpPr>
          <p:cNvPr id="8" name="Footer Placeholder 7">
            <a:extLst>
              <a:ext uri="{FF2B5EF4-FFF2-40B4-BE49-F238E27FC236}">
                <a16:creationId xmlns:a16="http://schemas.microsoft.com/office/drawing/2014/main" id="{D2F92459-8915-B748-825D-FEB22FCBA0B6}"/>
              </a:ext>
            </a:extLst>
          </p:cNvPr>
          <p:cNvSpPr>
            <a:spLocks noGrp="1"/>
          </p:cNvSpPr>
          <p:nvPr>
            <p:ph type="ftr" sz="quarter" idx="11"/>
          </p:nvPr>
        </p:nvSpPr>
        <p:spPr/>
        <p:txBody>
          <a:bodyPr/>
          <a:lstStyle/>
          <a:p>
            <a:r>
              <a:rPr lang="en-US"/>
              <a:t>© JIPP.IT GmbH</a:t>
            </a:r>
          </a:p>
        </p:txBody>
      </p:sp>
      <p:sp>
        <p:nvSpPr>
          <p:cNvPr id="9" name="Slide Number Placeholder 8">
            <a:extLst>
              <a:ext uri="{FF2B5EF4-FFF2-40B4-BE49-F238E27FC236}">
                <a16:creationId xmlns:a16="http://schemas.microsoft.com/office/drawing/2014/main" id="{8393CA6F-02E4-0143-9C98-25D357B2E4F7}"/>
              </a:ext>
            </a:extLst>
          </p:cNvPr>
          <p:cNvSpPr>
            <a:spLocks noGrp="1"/>
          </p:cNvSpPr>
          <p:nvPr>
            <p:ph type="sldNum" sz="quarter" idx="12"/>
          </p:nvPr>
        </p:nvSpPr>
        <p:spPr/>
        <p:txBody>
          <a:bodyPr/>
          <a:lstStyle/>
          <a:p>
            <a:fld id="{F98696F4-D332-CD42-A08A-0A026FCF54CF}" type="slidenum">
              <a:rPr lang="en-US" smtClean="0"/>
              <a:t>‹Nr.›</a:t>
            </a:fld>
            <a:endParaRPr lang="en-US"/>
          </a:p>
        </p:txBody>
      </p:sp>
      <p:pic>
        <p:nvPicPr>
          <p:cNvPr id="10" name="Grafik 9">
            <a:extLst>
              <a:ext uri="{FF2B5EF4-FFF2-40B4-BE49-F238E27FC236}">
                <a16:creationId xmlns:a16="http://schemas.microsoft.com/office/drawing/2014/main" id="{00AFBC4E-7C87-4D4F-83DC-CD026EBD3194}"/>
              </a:ext>
            </a:extLst>
          </p:cNvPr>
          <p:cNvPicPr>
            <a:picLocks noChangeAspect="1"/>
          </p:cNvPicPr>
          <p:nvPr userDrawn="1"/>
        </p:nvPicPr>
        <p:blipFill>
          <a:blip r:embed="rId2"/>
          <a:stretch>
            <a:fillRect/>
          </a:stretch>
        </p:blipFill>
        <p:spPr>
          <a:xfrm>
            <a:off x="10732372" y="365126"/>
            <a:ext cx="968216" cy="875200"/>
          </a:xfrm>
          <a:prstGeom prst="rect">
            <a:avLst/>
          </a:prstGeom>
        </p:spPr>
      </p:pic>
    </p:spTree>
    <p:extLst>
      <p:ext uri="{BB962C8B-B14F-4D97-AF65-F5344CB8AC3E}">
        <p14:creationId xmlns:p14="http://schemas.microsoft.com/office/powerpoint/2010/main" val="242398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0B43-F7FA-3B4A-9905-0FAB66F8E8EA}"/>
              </a:ext>
            </a:extLst>
          </p:cNvPr>
          <p:cNvSpPr>
            <a:spLocks noGrp="1"/>
          </p:cNvSpPr>
          <p:nvPr>
            <p:ph type="title"/>
          </p:nvPr>
        </p:nvSpPr>
        <p:spPr/>
        <p:txBody>
          <a:bodyPr/>
          <a:lstStyle/>
          <a:p>
            <a:r>
              <a:rPr lang="de-DE"/>
              <a:t>Mastertitelformat bearbeiten</a:t>
            </a:r>
            <a:endParaRPr lang="en-US"/>
          </a:p>
        </p:txBody>
      </p:sp>
      <p:sp>
        <p:nvSpPr>
          <p:cNvPr id="3" name="Date Placeholder 2">
            <a:extLst>
              <a:ext uri="{FF2B5EF4-FFF2-40B4-BE49-F238E27FC236}">
                <a16:creationId xmlns:a16="http://schemas.microsoft.com/office/drawing/2014/main" id="{CE287D99-53AA-5D4D-A459-2C699E4FD4D9}"/>
              </a:ext>
            </a:extLst>
          </p:cNvPr>
          <p:cNvSpPr>
            <a:spLocks noGrp="1"/>
          </p:cNvSpPr>
          <p:nvPr>
            <p:ph type="dt" sz="half" idx="10"/>
          </p:nvPr>
        </p:nvSpPr>
        <p:spPr/>
        <p:txBody>
          <a:bodyPr/>
          <a:lstStyle/>
          <a:p>
            <a:fld id="{D4B55D7C-E974-A84E-85FE-896369791160}" type="datetime3">
              <a:rPr lang="en-US" smtClean="0"/>
              <a:t>12 September 2019</a:t>
            </a:fld>
            <a:endParaRPr lang="en-US"/>
          </a:p>
        </p:txBody>
      </p:sp>
      <p:sp>
        <p:nvSpPr>
          <p:cNvPr id="4" name="Footer Placeholder 3">
            <a:extLst>
              <a:ext uri="{FF2B5EF4-FFF2-40B4-BE49-F238E27FC236}">
                <a16:creationId xmlns:a16="http://schemas.microsoft.com/office/drawing/2014/main" id="{F72E0D83-D529-F546-8EF1-38FA6A8B4B5C}"/>
              </a:ext>
            </a:extLst>
          </p:cNvPr>
          <p:cNvSpPr>
            <a:spLocks noGrp="1"/>
          </p:cNvSpPr>
          <p:nvPr>
            <p:ph type="ftr" sz="quarter" idx="11"/>
          </p:nvPr>
        </p:nvSpPr>
        <p:spPr/>
        <p:txBody>
          <a:bodyPr/>
          <a:lstStyle/>
          <a:p>
            <a:r>
              <a:rPr lang="en-US"/>
              <a:t>© JIPP.IT GmbH</a:t>
            </a:r>
          </a:p>
        </p:txBody>
      </p:sp>
      <p:sp>
        <p:nvSpPr>
          <p:cNvPr id="5" name="Slide Number Placeholder 4">
            <a:extLst>
              <a:ext uri="{FF2B5EF4-FFF2-40B4-BE49-F238E27FC236}">
                <a16:creationId xmlns:a16="http://schemas.microsoft.com/office/drawing/2014/main" id="{21B23AE2-439D-5649-A3D6-60A9339856F4}"/>
              </a:ext>
            </a:extLst>
          </p:cNvPr>
          <p:cNvSpPr>
            <a:spLocks noGrp="1"/>
          </p:cNvSpPr>
          <p:nvPr>
            <p:ph type="sldNum" sz="quarter" idx="12"/>
          </p:nvPr>
        </p:nvSpPr>
        <p:spPr/>
        <p:txBody>
          <a:bodyPr/>
          <a:lstStyle/>
          <a:p>
            <a:fld id="{F98696F4-D332-CD42-A08A-0A026FCF54CF}" type="slidenum">
              <a:rPr lang="en-US" smtClean="0"/>
              <a:t>‹Nr.›</a:t>
            </a:fld>
            <a:endParaRPr lang="en-US"/>
          </a:p>
        </p:txBody>
      </p:sp>
      <p:pic>
        <p:nvPicPr>
          <p:cNvPr id="6" name="Grafik 5">
            <a:extLst>
              <a:ext uri="{FF2B5EF4-FFF2-40B4-BE49-F238E27FC236}">
                <a16:creationId xmlns:a16="http://schemas.microsoft.com/office/drawing/2014/main" id="{CE7DF9A6-F2EA-4836-B912-E69E49C5C831}"/>
              </a:ext>
            </a:extLst>
          </p:cNvPr>
          <p:cNvPicPr>
            <a:picLocks noChangeAspect="1"/>
          </p:cNvPicPr>
          <p:nvPr userDrawn="1"/>
        </p:nvPicPr>
        <p:blipFill>
          <a:blip r:embed="rId2"/>
          <a:stretch>
            <a:fillRect/>
          </a:stretch>
        </p:blipFill>
        <p:spPr>
          <a:xfrm>
            <a:off x="10732372" y="365126"/>
            <a:ext cx="968216" cy="875200"/>
          </a:xfrm>
          <a:prstGeom prst="rect">
            <a:avLst/>
          </a:prstGeom>
        </p:spPr>
      </p:pic>
    </p:spTree>
    <p:extLst>
      <p:ext uri="{BB962C8B-B14F-4D97-AF65-F5344CB8AC3E}">
        <p14:creationId xmlns:p14="http://schemas.microsoft.com/office/powerpoint/2010/main" val="1569047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D8626F-33DD-C440-A73A-C377FFB19C27}"/>
              </a:ext>
            </a:extLst>
          </p:cNvPr>
          <p:cNvSpPr>
            <a:spLocks noGrp="1"/>
          </p:cNvSpPr>
          <p:nvPr>
            <p:ph type="dt" sz="half" idx="10"/>
          </p:nvPr>
        </p:nvSpPr>
        <p:spPr/>
        <p:txBody>
          <a:bodyPr/>
          <a:lstStyle/>
          <a:p>
            <a:fld id="{44566CA8-B878-2E45-9E28-3A0BDE094541}" type="datetime3">
              <a:rPr lang="en-US" smtClean="0"/>
              <a:t>12 September 2019</a:t>
            </a:fld>
            <a:endParaRPr lang="en-US"/>
          </a:p>
        </p:txBody>
      </p:sp>
      <p:sp>
        <p:nvSpPr>
          <p:cNvPr id="3" name="Footer Placeholder 2">
            <a:extLst>
              <a:ext uri="{FF2B5EF4-FFF2-40B4-BE49-F238E27FC236}">
                <a16:creationId xmlns:a16="http://schemas.microsoft.com/office/drawing/2014/main" id="{D56304DD-7342-1448-9F53-580FC615672B}"/>
              </a:ext>
            </a:extLst>
          </p:cNvPr>
          <p:cNvSpPr>
            <a:spLocks noGrp="1"/>
          </p:cNvSpPr>
          <p:nvPr>
            <p:ph type="ftr" sz="quarter" idx="11"/>
          </p:nvPr>
        </p:nvSpPr>
        <p:spPr/>
        <p:txBody>
          <a:bodyPr/>
          <a:lstStyle/>
          <a:p>
            <a:r>
              <a:rPr lang="en-US"/>
              <a:t>© JIPP.IT GmbH</a:t>
            </a:r>
          </a:p>
        </p:txBody>
      </p:sp>
      <p:sp>
        <p:nvSpPr>
          <p:cNvPr id="4" name="Slide Number Placeholder 3">
            <a:extLst>
              <a:ext uri="{FF2B5EF4-FFF2-40B4-BE49-F238E27FC236}">
                <a16:creationId xmlns:a16="http://schemas.microsoft.com/office/drawing/2014/main" id="{C8EB47E2-3ED1-1141-9B48-8AB94254CF62}"/>
              </a:ext>
            </a:extLst>
          </p:cNvPr>
          <p:cNvSpPr>
            <a:spLocks noGrp="1"/>
          </p:cNvSpPr>
          <p:nvPr>
            <p:ph type="sldNum" sz="quarter" idx="12"/>
          </p:nvPr>
        </p:nvSpPr>
        <p:spPr/>
        <p:txBody>
          <a:bodyPr/>
          <a:lstStyle/>
          <a:p>
            <a:fld id="{F98696F4-D332-CD42-A08A-0A026FCF54CF}" type="slidenum">
              <a:rPr lang="en-US" smtClean="0"/>
              <a:t>‹Nr.›</a:t>
            </a:fld>
            <a:endParaRPr lang="en-US"/>
          </a:p>
        </p:txBody>
      </p:sp>
      <p:pic>
        <p:nvPicPr>
          <p:cNvPr id="5" name="Grafik 4">
            <a:extLst>
              <a:ext uri="{FF2B5EF4-FFF2-40B4-BE49-F238E27FC236}">
                <a16:creationId xmlns:a16="http://schemas.microsoft.com/office/drawing/2014/main" id="{5C8455D3-F5ED-4D81-BD35-226E6D44FF04}"/>
              </a:ext>
            </a:extLst>
          </p:cNvPr>
          <p:cNvPicPr>
            <a:picLocks noChangeAspect="1"/>
          </p:cNvPicPr>
          <p:nvPr userDrawn="1"/>
        </p:nvPicPr>
        <p:blipFill>
          <a:blip r:embed="rId2"/>
          <a:stretch>
            <a:fillRect/>
          </a:stretch>
        </p:blipFill>
        <p:spPr>
          <a:xfrm>
            <a:off x="10732372" y="365126"/>
            <a:ext cx="968216" cy="875200"/>
          </a:xfrm>
          <a:prstGeom prst="rect">
            <a:avLst/>
          </a:prstGeom>
        </p:spPr>
      </p:pic>
    </p:spTree>
    <p:extLst>
      <p:ext uri="{BB962C8B-B14F-4D97-AF65-F5344CB8AC3E}">
        <p14:creationId xmlns:p14="http://schemas.microsoft.com/office/powerpoint/2010/main" val="215762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756A7F-A9E1-1A4F-8310-8794CFC3DF4C}"/>
              </a:ext>
            </a:extLst>
          </p:cNvPr>
          <p:cNvSpPr/>
          <p:nvPr userDrawn="1"/>
        </p:nvSpPr>
        <p:spPr>
          <a:xfrm>
            <a:off x="0" y="0"/>
            <a:ext cx="4778375" cy="2057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788852-40A2-1D45-992F-5AD82C4BF853}"/>
              </a:ext>
            </a:extLst>
          </p:cNvPr>
          <p:cNvSpPr>
            <a:spLocks noGrp="1"/>
          </p:cNvSpPr>
          <p:nvPr>
            <p:ph type="title"/>
          </p:nvPr>
        </p:nvSpPr>
        <p:spPr>
          <a:xfrm>
            <a:off x="335902" y="457200"/>
            <a:ext cx="4436123" cy="1600200"/>
          </a:xfrm>
        </p:spPr>
        <p:txBody>
          <a:bodyPr anchor="b"/>
          <a:lstStyle>
            <a:lvl1pPr>
              <a:defRPr sz="3200">
                <a:solidFill>
                  <a:schemeClr val="bg2"/>
                </a:solidFill>
              </a:defRPr>
            </a:lvl1pPr>
          </a:lstStyle>
          <a:p>
            <a:r>
              <a:rPr lang="de-DE"/>
              <a:t>Mastertitelformat bearbeiten</a:t>
            </a:r>
            <a:endParaRPr lang="en-US" dirty="0"/>
          </a:p>
        </p:txBody>
      </p:sp>
      <p:sp>
        <p:nvSpPr>
          <p:cNvPr id="3" name="Content Placeholder 2">
            <a:extLst>
              <a:ext uri="{FF2B5EF4-FFF2-40B4-BE49-F238E27FC236}">
                <a16:creationId xmlns:a16="http://schemas.microsoft.com/office/drawing/2014/main" id="{611B3F34-55D5-1941-9FD8-3063CBA1C44A}"/>
              </a:ext>
            </a:extLst>
          </p:cNvPr>
          <p:cNvSpPr>
            <a:spLocks noGrp="1"/>
          </p:cNvSpPr>
          <p:nvPr>
            <p:ph idx="1"/>
          </p:nvPr>
        </p:nvSpPr>
        <p:spPr>
          <a:xfrm>
            <a:off x="5183188" y="457201"/>
            <a:ext cx="6517400" cy="57082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 Placeholder 3">
            <a:extLst>
              <a:ext uri="{FF2B5EF4-FFF2-40B4-BE49-F238E27FC236}">
                <a16:creationId xmlns:a16="http://schemas.microsoft.com/office/drawing/2014/main" id="{FAC373E6-85CE-FD41-99EB-5D4C6CB1097F}"/>
              </a:ext>
            </a:extLst>
          </p:cNvPr>
          <p:cNvSpPr>
            <a:spLocks noGrp="1"/>
          </p:cNvSpPr>
          <p:nvPr>
            <p:ph type="body" sz="half" idx="2"/>
          </p:nvPr>
        </p:nvSpPr>
        <p:spPr>
          <a:xfrm>
            <a:off x="335902" y="2057400"/>
            <a:ext cx="4436123" cy="4108010"/>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1A169E97-63FE-854D-8BB7-69AB30CB85D2}"/>
              </a:ext>
            </a:extLst>
          </p:cNvPr>
          <p:cNvSpPr>
            <a:spLocks noGrp="1"/>
          </p:cNvSpPr>
          <p:nvPr>
            <p:ph type="dt" sz="half" idx="10"/>
          </p:nvPr>
        </p:nvSpPr>
        <p:spPr/>
        <p:txBody>
          <a:bodyPr/>
          <a:lstStyle/>
          <a:p>
            <a:fld id="{5273228B-1B6B-6145-B7EC-430337F9F710}" type="datetime3">
              <a:rPr lang="en-US" smtClean="0"/>
              <a:t>12 September 2019</a:t>
            </a:fld>
            <a:endParaRPr lang="en-US"/>
          </a:p>
        </p:txBody>
      </p:sp>
      <p:sp>
        <p:nvSpPr>
          <p:cNvPr id="6" name="Footer Placeholder 5">
            <a:extLst>
              <a:ext uri="{FF2B5EF4-FFF2-40B4-BE49-F238E27FC236}">
                <a16:creationId xmlns:a16="http://schemas.microsoft.com/office/drawing/2014/main" id="{CF048FD8-9EE7-894F-A787-2EC361250907}"/>
              </a:ext>
            </a:extLst>
          </p:cNvPr>
          <p:cNvSpPr>
            <a:spLocks noGrp="1"/>
          </p:cNvSpPr>
          <p:nvPr>
            <p:ph type="ftr" sz="quarter" idx="11"/>
          </p:nvPr>
        </p:nvSpPr>
        <p:spPr/>
        <p:txBody>
          <a:bodyPr/>
          <a:lstStyle/>
          <a:p>
            <a:r>
              <a:rPr lang="en-US"/>
              <a:t>© JIPP.IT GmbH</a:t>
            </a:r>
          </a:p>
        </p:txBody>
      </p:sp>
      <p:sp>
        <p:nvSpPr>
          <p:cNvPr id="7" name="Slide Number Placeholder 6">
            <a:extLst>
              <a:ext uri="{FF2B5EF4-FFF2-40B4-BE49-F238E27FC236}">
                <a16:creationId xmlns:a16="http://schemas.microsoft.com/office/drawing/2014/main" id="{0BD2393A-77C3-BB44-A8FC-888CBDBC1B3F}"/>
              </a:ext>
            </a:extLst>
          </p:cNvPr>
          <p:cNvSpPr>
            <a:spLocks noGrp="1"/>
          </p:cNvSpPr>
          <p:nvPr>
            <p:ph type="sldNum" sz="quarter" idx="12"/>
          </p:nvPr>
        </p:nvSpPr>
        <p:spPr/>
        <p:txBody>
          <a:bodyPr/>
          <a:lstStyle/>
          <a:p>
            <a:fld id="{F98696F4-D332-CD42-A08A-0A026FCF54CF}" type="slidenum">
              <a:rPr lang="en-US" smtClean="0"/>
              <a:t>‹Nr.›</a:t>
            </a:fld>
            <a:endParaRPr lang="en-US"/>
          </a:p>
        </p:txBody>
      </p:sp>
      <p:pic>
        <p:nvPicPr>
          <p:cNvPr id="9" name="Grafik 8">
            <a:extLst>
              <a:ext uri="{FF2B5EF4-FFF2-40B4-BE49-F238E27FC236}">
                <a16:creationId xmlns:a16="http://schemas.microsoft.com/office/drawing/2014/main" id="{9BBE6B8E-451F-4611-89DB-1EC391389A2B}"/>
              </a:ext>
            </a:extLst>
          </p:cNvPr>
          <p:cNvPicPr>
            <a:picLocks noChangeAspect="1"/>
          </p:cNvPicPr>
          <p:nvPr userDrawn="1"/>
        </p:nvPicPr>
        <p:blipFill>
          <a:blip r:embed="rId2"/>
          <a:stretch>
            <a:fillRect/>
          </a:stretch>
        </p:blipFill>
        <p:spPr>
          <a:xfrm>
            <a:off x="10732372" y="365126"/>
            <a:ext cx="968216" cy="875200"/>
          </a:xfrm>
          <a:prstGeom prst="rect">
            <a:avLst/>
          </a:prstGeom>
        </p:spPr>
      </p:pic>
    </p:spTree>
    <p:extLst>
      <p:ext uri="{BB962C8B-B14F-4D97-AF65-F5344CB8AC3E}">
        <p14:creationId xmlns:p14="http://schemas.microsoft.com/office/powerpoint/2010/main" val="3218430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28E7CA-E2B5-D64B-801C-94D4F139744F}"/>
              </a:ext>
            </a:extLst>
          </p:cNvPr>
          <p:cNvSpPr/>
          <p:nvPr userDrawn="1"/>
        </p:nvSpPr>
        <p:spPr>
          <a:xfrm>
            <a:off x="0" y="0"/>
            <a:ext cx="4778375" cy="2057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4E8998-C692-6040-AF4E-D3E7B57C5934}"/>
              </a:ext>
            </a:extLst>
          </p:cNvPr>
          <p:cNvSpPr>
            <a:spLocks noGrp="1"/>
          </p:cNvSpPr>
          <p:nvPr>
            <p:ph type="title"/>
          </p:nvPr>
        </p:nvSpPr>
        <p:spPr>
          <a:xfrm>
            <a:off x="335902" y="457200"/>
            <a:ext cx="4436123" cy="1600200"/>
          </a:xfrm>
        </p:spPr>
        <p:txBody>
          <a:bodyPr anchor="b"/>
          <a:lstStyle>
            <a:lvl1pPr>
              <a:defRPr sz="3200">
                <a:solidFill>
                  <a:schemeClr val="bg2"/>
                </a:solidFill>
              </a:defRPr>
            </a:lvl1pPr>
          </a:lstStyle>
          <a:p>
            <a:r>
              <a:rPr lang="de-DE"/>
              <a:t>Mastertitelformat bearbeiten</a:t>
            </a:r>
            <a:endParaRPr lang="en-US" dirty="0"/>
          </a:p>
        </p:txBody>
      </p:sp>
      <p:sp>
        <p:nvSpPr>
          <p:cNvPr id="3" name="Picture Placeholder 2">
            <a:extLst>
              <a:ext uri="{FF2B5EF4-FFF2-40B4-BE49-F238E27FC236}">
                <a16:creationId xmlns:a16="http://schemas.microsoft.com/office/drawing/2014/main" id="{3B3FC224-ABEA-FF4A-8661-F7E78575E867}"/>
              </a:ext>
            </a:extLst>
          </p:cNvPr>
          <p:cNvSpPr>
            <a:spLocks noGrp="1"/>
          </p:cNvSpPr>
          <p:nvPr>
            <p:ph type="pic" idx="1"/>
          </p:nvPr>
        </p:nvSpPr>
        <p:spPr>
          <a:xfrm>
            <a:off x="5183188" y="457201"/>
            <a:ext cx="6517400" cy="57082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a:extLst>
              <a:ext uri="{FF2B5EF4-FFF2-40B4-BE49-F238E27FC236}">
                <a16:creationId xmlns:a16="http://schemas.microsoft.com/office/drawing/2014/main" id="{0D4B07A7-2272-F648-B388-C23389596A18}"/>
              </a:ext>
            </a:extLst>
          </p:cNvPr>
          <p:cNvSpPr>
            <a:spLocks noGrp="1"/>
          </p:cNvSpPr>
          <p:nvPr>
            <p:ph type="body" sz="half" idx="2"/>
          </p:nvPr>
        </p:nvSpPr>
        <p:spPr>
          <a:xfrm>
            <a:off x="335902" y="2057399"/>
            <a:ext cx="4436123" cy="4108011"/>
          </a:xfrm>
        </p:spPr>
        <p:txBody>
          <a:bodyPr/>
          <a:lstStyle>
            <a:lvl1pPr marL="0" indent="0">
              <a:buNone/>
              <a:defRPr sz="16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a:extLst>
              <a:ext uri="{FF2B5EF4-FFF2-40B4-BE49-F238E27FC236}">
                <a16:creationId xmlns:a16="http://schemas.microsoft.com/office/drawing/2014/main" id="{AC7FD323-DA8D-904A-96E0-457312642CFF}"/>
              </a:ext>
            </a:extLst>
          </p:cNvPr>
          <p:cNvSpPr>
            <a:spLocks noGrp="1"/>
          </p:cNvSpPr>
          <p:nvPr>
            <p:ph type="dt" sz="half" idx="10"/>
          </p:nvPr>
        </p:nvSpPr>
        <p:spPr/>
        <p:txBody>
          <a:bodyPr/>
          <a:lstStyle/>
          <a:p>
            <a:fld id="{F176DA71-01CB-C449-A3D5-5D64E9E44902}" type="datetime3">
              <a:rPr lang="en-US" smtClean="0"/>
              <a:t>12 September 2019</a:t>
            </a:fld>
            <a:endParaRPr lang="en-US"/>
          </a:p>
        </p:txBody>
      </p:sp>
      <p:sp>
        <p:nvSpPr>
          <p:cNvPr id="6" name="Footer Placeholder 5">
            <a:extLst>
              <a:ext uri="{FF2B5EF4-FFF2-40B4-BE49-F238E27FC236}">
                <a16:creationId xmlns:a16="http://schemas.microsoft.com/office/drawing/2014/main" id="{CF0A259F-F122-8840-B6F9-BF1A3853802A}"/>
              </a:ext>
            </a:extLst>
          </p:cNvPr>
          <p:cNvSpPr>
            <a:spLocks noGrp="1"/>
          </p:cNvSpPr>
          <p:nvPr>
            <p:ph type="ftr" sz="quarter" idx="11"/>
          </p:nvPr>
        </p:nvSpPr>
        <p:spPr/>
        <p:txBody>
          <a:bodyPr/>
          <a:lstStyle/>
          <a:p>
            <a:r>
              <a:rPr lang="en-US"/>
              <a:t>© JIPP.IT GmbH</a:t>
            </a:r>
          </a:p>
        </p:txBody>
      </p:sp>
      <p:sp>
        <p:nvSpPr>
          <p:cNvPr id="7" name="Slide Number Placeholder 6">
            <a:extLst>
              <a:ext uri="{FF2B5EF4-FFF2-40B4-BE49-F238E27FC236}">
                <a16:creationId xmlns:a16="http://schemas.microsoft.com/office/drawing/2014/main" id="{ADB49F10-F3A0-F743-ABED-71549D2E7DDE}"/>
              </a:ext>
            </a:extLst>
          </p:cNvPr>
          <p:cNvSpPr>
            <a:spLocks noGrp="1"/>
          </p:cNvSpPr>
          <p:nvPr>
            <p:ph type="sldNum" sz="quarter" idx="12"/>
          </p:nvPr>
        </p:nvSpPr>
        <p:spPr/>
        <p:txBody>
          <a:bodyPr/>
          <a:lstStyle/>
          <a:p>
            <a:fld id="{F98696F4-D332-CD42-A08A-0A026FCF54CF}" type="slidenum">
              <a:rPr lang="en-US" smtClean="0"/>
              <a:t>‹Nr.›</a:t>
            </a:fld>
            <a:endParaRPr lang="en-US"/>
          </a:p>
        </p:txBody>
      </p:sp>
      <p:pic>
        <p:nvPicPr>
          <p:cNvPr id="9" name="Grafik 8">
            <a:extLst>
              <a:ext uri="{FF2B5EF4-FFF2-40B4-BE49-F238E27FC236}">
                <a16:creationId xmlns:a16="http://schemas.microsoft.com/office/drawing/2014/main" id="{F5A17508-80A7-42B6-977C-39FF156EC207}"/>
              </a:ext>
            </a:extLst>
          </p:cNvPr>
          <p:cNvPicPr>
            <a:picLocks noChangeAspect="1"/>
          </p:cNvPicPr>
          <p:nvPr userDrawn="1"/>
        </p:nvPicPr>
        <p:blipFill>
          <a:blip r:embed="rId2"/>
          <a:stretch>
            <a:fillRect/>
          </a:stretch>
        </p:blipFill>
        <p:spPr>
          <a:xfrm>
            <a:off x="10732372" y="365126"/>
            <a:ext cx="968216" cy="875200"/>
          </a:xfrm>
          <a:prstGeom prst="rect">
            <a:avLst/>
          </a:prstGeom>
        </p:spPr>
      </p:pic>
    </p:spTree>
    <p:extLst>
      <p:ext uri="{BB962C8B-B14F-4D97-AF65-F5344CB8AC3E}">
        <p14:creationId xmlns:p14="http://schemas.microsoft.com/office/powerpoint/2010/main" val="3639657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9">
            <a:extLst>
              <a:ext uri="{FF2B5EF4-FFF2-40B4-BE49-F238E27FC236}">
                <a16:creationId xmlns:a16="http://schemas.microsoft.com/office/drawing/2014/main" id="{02AE8141-32A4-764F-8BA6-2E0D5E7705C0}"/>
              </a:ext>
            </a:extLst>
          </p:cNvPr>
          <p:cNvSpPr/>
          <p:nvPr userDrawn="1"/>
        </p:nvSpPr>
        <p:spPr>
          <a:xfrm>
            <a:off x="0" y="6562449"/>
            <a:ext cx="12192000" cy="31805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90000" bIns="0" rtlCol="0" anchor="ctr"/>
          <a:lstStyle/>
          <a:p>
            <a:pPr marL="0" marR="0" lvl="0" indent="0" algn="l" defTabSz="407571" rtl="0" eaLnBrk="1" fontAlgn="base" latinLnBrk="0" hangingPunct="0">
              <a:lnSpc>
                <a:spcPct val="93000"/>
              </a:lnSpc>
              <a:spcBef>
                <a:spcPct val="0"/>
              </a:spcBef>
              <a:spcAft>
                <a:spcPct val="0"/>
              </a:spcAft>
              <a:buClr>
                <a:srgbClr val="000000"/>
              </a:buClr>
              <a:buSzPct val="100000"/>
              <a:buFont typeface="Times New Roman" pitchFamily="16" charset="0"/>
              <a:buNone/>
              <a:tabLst/>
              <a:defRPr/>
            </a:pPr>
            <a:endParaRPr kumimoji="0" lang="de-DE" sz="1800" b="0"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
        <p:nvSpPr>
          <p:cNvPr id="2" name="Title Placeholder 1">
            <a:extLst>
              <a:ext uri="{FF2B5EF4-FFF2-40B4-BE49-F238E27FC236}">
                <a16:creationId xmlns:a16="http://schemas.microsoft.com/office/drawing/2014/main" id="{1F63AC93-36A4-414F-9008-BA01748E342F}"/>
              </a:ext>
            </a:extLst>
          </p:cNvPr>
          <p:cNvSpPr>
            <a:spLocks noGrp="1"/>
          </p:cNvSpPr>
          <p:nvPr>
            <p:ph type="title"/>
          </p:nvPr>
        </p:nvSpPr>
        <p:spPr>
          <a:xfrm>
            <a:off x="335902" y="365126"/>
            <a:ext cx="11364686" cy="87520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a:extLst>
              <a:ext uri="{FF2B5EF4-FFF2-40B4-BE49-F238E27FC236}">
                <a16:creationId xmlns:a16="http://schemas.microsoft.com/office/drawing/2014/main" id="{71A69AFB-3E6C-274E-B7C7-123BA97ACAC5}"/>
              </a:ext>
            </a:extLst>
          </p:cNvPr>
          <p:cNvSpPr>
            <a:spLocks noGrp="1"/>
          </p:cNvSpPr>
          <p:nvPr>
            <p:ph type="body" idx="1"/>
          </p:nvPr>
        </p:nvSpPr>
        <p:spPr>
          <a:xfrm>
            <a:off x="335902" y="1557196"/>
            <a:ext cx="11364686" cy="461976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a:extLst>
              <a:ext uri="{FF2B5EF4-FFF2-40B4-BE49-F238E27FC236}">
                <a16:creationId xmlns:a16="http://schemas.microsoft.com/office/drawing/2014/main" id="{DBE35B2B-0A34-644E-8A7C-D43F1121F092}"/>
              </a:ext>
            </a:extLst>
          </p:cNvPr>
          <p:cNvSpPr>
            <a:spLocks noGrp="1"/>
          </p:cNvSpPr>
          <p:nvPr>
            <p:ph type="dt" sz="half" idx="2"/>
          </p:nvPr>
        </p:nvSpPr>
        <p:spPr>
          <a:xfrm>
            <a:off x="335902" y="6562449"/>
            <a:ext cx="2743200" cy="281296"/>
          </a:xfrm>
          <a:prstGeom prst="rect">
            <a:avLst/>
          </a:prstGeom>
        </p:spPr>
        <p:txBody>
          <a:bodyPr vert="horz" lIns="91440" tIns="45720" rIns="91440" bIns="45720" rtlCol="0" anchor="ctr"/>
          <a:lstStyle>
            <a:lvl1pPr algn="l">
              <a:defRPr sz="1200">
                <a:solidFill>
                  <a:schemeClr val="bg2"/>
                </a:solidFill>
              </a:defRPr>
            </a:lvl1pPr>
          </a:lstStyle>
          <a:p>
            <a:fld id="{2276F691-FD64-9746-B048-C8A943D9C9BE}" type="datetime3">
              <a:rPr lang="en-US" smtClean="0"/>
              <a:t>12 September 2019</a:t>
            </a:fld>
            <a:endParaRPr lang="en-US" dirty="0"/>
          </a:p>
        </p:txBody>
      </p:sp>
      <p:sp>
        <p:nvSpPr>
          <p:cNvPr id="5" name="Footer Placeholder 4">
            <a:extLst>
              <a:ext uri="{FF2B5EF4-FFF2-40B4-BE49-F238E27FC236}">
                <a16:creationId xmlns:a16="http://schemas.microsoft.com/office/drawing/2014/main" id="{EF4E1568-06E8-2F4A-B06F-DEE3D7BA1E3B}"/>
              </a:ext>
            </a:extLst>
          </p:cNvPr>
          <p:cNvSpPr>
            <a:spLocks noGrp="1"/>
          </p:cNvSpPr>
          <p:nvPr>
            <p:ph type="ftr" sz="quarter" idx="3"/>
          </p:nvPr>
        </p:nvSpPr>
        <p:spPr>
          <a:xfrm>
            <a:off x="4038600" y="6562449"/>
            <a:ext cx="4114800" cy="281296"/>
          </a:xfrm>
          <a:prstGeom prst="rect">
            <a:avLst/>
          </a:prstGeom>
        </p:spPr>
        <p:txBody>
          <a:bodyPr vert="horz" lIns="91440" tIns="45720" rIns="91440" bIns="45720" rtlCol="0" anchor="ctr"/>
          <a:lstStyle>
            <a:lvl1pPr algn="ctr">
              <a:defRPr sz="1200">
                <a:solidFill>
                  <a:schemeClr val="bg2"/>
                </a:solidFill>
              </a:defRPr>
            </a:lvl1pPr>
          </a:lstStyle>
          <a:p>
            <a:r>
              <a:rPr lang="en-US"/>
              <a:t>© JIPP.IT GmbH</a:t>
            </a:r>
            <a:endParaRPr lang="en-US" dirty="0"/>
          </a:p>
        </p:txBody>
      </p:sp>
      <p:sp>
        <p:nvSpPr>
          <p:cNvPr id="6" name="Slide Number Placeholder 5">
            <a:extLst>
              <a:ext uri="{FF2B5EF4-FFF2-40B4-BE49-F238E27FC236}">
                <a16:creationId xmlns:a16="http://schemas.microsoft.com/office/drawing/2014/main" id="{B2E86EEA-5CB1-064B-A5A8-2558F90D9FC3}"/>
              </a:ext>
            </a:extLst>
          </p:cNvPr>
          <p:cNvSpPr>
            <a:spLocks noGrp="1"/>
          </p:cNvSpPr>
          <p:nvPr>
            <p:ph type="sldNum" sz="quarter" idx="4"/>
          </p:nvPr>
        </p:nvSpPr>
        <p:spPr>
          <a:xfrm>
            <a:off x="10563362" y="6562449"/>
            <a:ext cx="1137226" cy="281296"/>
          </a:xfrm>
          <a:prstGeom prst="rect">
            <a:avLst/>
          </a:prstGeom>
        </p:spPr>
        <p:txBody>
          <a:bodyPr vert="horz" lIns="91440" tIns="45720" rIns="91440" bIns="45720" rtlCol="0" anchor="ctr"/>
          <a:lstStyle>
            <a:lvl1pPr algn="r">
              <a:defRPr sz="1200">
                <a:solidFill>
                  <a:schemeClr val="bg2"/>
                </a:solidFill>
              </a:defRPr>
            </a:lvl1pPr>
          </a:lstStyle>
          <a:p>
            <a:fld id="{F98696F4-D332-CD42-A08A-0A026FCF54CF}" type="slidenum">
              <a:rPr lang="en-US" smtClean="0"/>
              <a:pPr/>
              <a:t>‹Nr.›</a:t>
            </a:fld>
            <a:endParaRPr lang="en-US" dirty="0"/>
          </a:p>
        </p:txBody>
      </p:sp>
      <p:pic>
        <p:nvPicPr>
          <p:cNvPr id="8" name="Grafik 7">
            <a:extLst>
              <a:ext uri="{FF2B5EF4-FFF2-40B4-BE49-F238E27FC236}">
                <a16:creationId xmlns:a16="http://schemas.microsoft.com/office/drawing/2014/main" id="{70BDF286-146F-4C8A-9312-6FF57CE1EC1E}"/>
              </a:ext>
            </a:extLst>
          </p:cNvPr>
          <p:cNvPicPr>
            <a:picLocks noChangeAspect="1"/>
          </p:cNvPicPr>
          <p:nvPr userDrawn="1"/>
        </p:nvPicPr>
        <p:blipFill>
          <a:blip r:embed="rId15"/>
          <a:stretch>
            <a:fillRect/>
          </a:stretch>
        </p:blipFill>
        <p:spPr>
          <a:xfrm>
            <a:off x="10732372" y="365126"/>
            <a:ext cx="968216" cy="875200"/>
          </a:xfrm>
          <a:prstGeom prst="rect">
            <a:avLst/>
          </a:prstGeom>
        </p:spPr>
      </p:pic>
    </p:spTree>
    <p:extLst>
      <p:ext uri="{BB962C8B-B14F-4D97-AF65-F5344CB8AC3E}">
        <p14:creationId xmlns:p14="http://schemas.microsoft.com/office/powerpoint/2010/main" val="2169434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90000"/>
        </a:lnSpc>
        <a:spcBef>
          <a:spcPct val="0"/>
        </a:spcBef>
        <a:buNone/>
        <a:defRPr sz="3500" b="1" i="0" kern="1200" cap="all" baseline="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n.wikipedia.org/wiki/Prejudice" TargetMode="External"/><Relationship Id="rId2" Type="http://schemas.openxmlformats.org/officeDocument/2006/relationships/hyperlink" Target="https://en.wikipedia.org/wiki/Closed-minded"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yourbias.is/"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Psychology" TargetMode="External"/><Relationship Id="rId7" Type="http://schemas.openxmlformats.org/officeDocument/2006/relationships/hyperlink" Target="https://en.wikipedia.org/wiki/Choice" TargetMode="Externa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hyperlink" Target="https://en.wikipedia.org/wiki/Preference" TargetMode="External"/><Relationship Id="rId5" Type="http://schemas.openxmlformats.org/officeDocument/2006/relationships/hyperlink" Target="https://en.wikipedia.org/wiki/Value_(ethics)" TargetMode="External"/><Relationship Id="rId4" Type="http://schemas.openxmlformats.org/officeDocument/2006/relationships/hyperlink" Target="https://en.wikipedia.org/wiki/Cogni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66AC-6C6E-3F40-B733-CDB41F8909E4}"/>
              </a:ext>
            </a:extLst>
          </p:cNvPr>
          <p:cNvSpPr>
            <a:spLocks noGrp="1"/>
          </p:cNvSpPr>
          <p:nvPr>
            <p:ph type="ctrTitle"/>
          </p:nvPr>
        </p:nvSpPr>
        <p:spPr/>
        <p:txBody>
          <a:bodyPr/>
          <a:lstStyle/>
          <a:p>
            <a:r>
              <a:rPr lang="de-DE" dirty="0"/>
              <a:t>The </a:t>
            </a:r>
            <a:r>
              <a:rPr lang="de-DE" dirty="0" err="1"/>
              <a:t>bias</a:t>
            </a:r>
            <a:r>
              <a:rPr lang="de-DE" dirty="0"/>
              <a:t> game</a:t>
            </a:r>
            <a:endParaRPr lang="en-US" dirty="0"/>
          </a:p>
        </p:txBody>
      </p:sp>
      <p:sp>
        <p:nvSpPr>
          <p:cNvPr id="3" name="Subtitle 2">
            <a:extLst>
              <a:ext uri="{FF2B5EF4-FFF2-40B4-BE49-F238E27FC236}">
                <a16:creationId xmlns:a16="http://schemas.microsoft.com/office/drawing/2014/main" id="{BD4CCEDD-9EDA-5B49-A485-7F63C5ABAD00}"/>
              </a:ext>
            </a:extLst>
          </p:cNvPr>
          <p:cNvSpPr>
            <a:spLocks noGrp="1"/>
          </p:cNvSpPr>
          <p:nvPr>
            <p:ph type="subTitle" idx="1"/>
          </p:nvPr>
        </p:nvSpPr>
        <p:spPr/>
        <p:txBody>
          <a:bodyPr/>
          <a:lstStyle/>
          <a:p>
            <a:r>
              <a:rPr lang="en-US" dirty="0"/>
              <a:t>How we are all prisoners to our biases and habits</a:t>
            </a:r>
          </a:p>
        </p:txBody>
      </p:sp>
      <p:sp>
        <p:nvSpPr>
          <p:cNvPr id="7" name="Date Placeholder 6">
            <a:extLst>
              <a:ext uri="{FF2B5EF4-FFF2-40B4-BE49-F238E27FC236}">
                <a16:creationId xmlns:a16="http://schemas.microsoft.com/office/drawing/2014/main" id="{22ADF821-07DD-F447-8CDD-08E40714FFA5}"/>
              </a:ext>
            </a:extLst>
          </p:cNvPr>
          <p:cNvSpPr>
            <a:spLocks noGrp="1"/>
          </p:cNvSpPr>
          <p:nvPr>
            <p:ph type="dt" sz="half" idx="10"/>
          </p:nvPr>
        </p:nvSpPr>
        <p:spPr/>
        <p:txBody>
          <a:bodyPr/>
          <a:lstStyle/>
          <a:p>
            <a:fld id="{AEE49BBD-1468-A34C-81EE-A64B9C28AEFD}" type="datetime3">
              <a:rPr lang="en-US" smtClean="0"/>
              <a:t>12 September 2019</a:t>
            </a:fld>
            <a:endParaRPr lang="en-US"/>
          </a:p>
        </p:txBody>
      </p:sp>
      <p:sp>
        <p:nvSpPr>
          <p:cNvPr id="8" name="Footer Placeholder 7">
            <a:extLst>
              <a:ext uri="{FF2B5EF4-FFF2-40B4-BE49-F238E27FC236}">
                <a16:creationId xmlns:a16="http://schemas.microsoft.com/office/drawing/2014/main" id="{7E1F76E6-2933-FC40-A415-F343A0856D5D}"/>
              </a:ext>
            </a:extLst>
          </p:cNvPr>
          <p:cNvSpPr>
            <a:spLocks noGrp="1"/>
          </p:cNvSpPr>
          <p:nvPr>
            <p:ph type="ftr" sz="quarter" idx="11"/>
          </p:nvPr>
        </p:nvSpPr>
        <p:spPr>
          <a:xfrm>
            <a:off x="4038600" y="6562449"/>
            <a:ext cx="4114800" cy="281296"/>
          </a:xfrm>
        </p:spPr>
        <p:txBody>
          <a:bodyPr/>
          <a:lstStyle/>
          <a:p>
            <a:r>
              <a:rPr lang="en-US"/>
              <a:t>© JIPP.IT GmbH</a:t>
            </a:r>
          </a:p>
        </p:txBody>
      </p:sp>
      <p:sp>
        <p:nvSpPr>
          <p:cNvPr id="4" name="Rechteck 3">
            <a:extLst>
              <a:ext uri="{FF2B5EF4-FFF2-40B4-BE49-F238E27FC236}">
                <a16:creationId xmlns:a16="http://schemas.microsoft.com/office/drawing/2014/main" id="{DD8E1832-9AB0-47B5-A767-F508638CF730}"/>
              </a:ext>
            </a:extLst>
          </p:cNvPr>
          <p:cNvSpPr/>
          <p:nvPr/>
        </p:nvSpPr>
        <p:spPr>
          <a:xfrm rot="1974682">
            <a:off x="7766190" y="595426"/>
            <a:ext cx="3557384" cy="2215991"/>
          </a:xfrm>
          <a:prstGeom prst="rect">
            <a:avLst/>
          </a:prstGeom>
          <a:noFill/>
        </p:spPr>
        <p:txBody>
          <a:bodyPr wrap="none" lIns="91440" tIns="45720" rIns="91440" bIns="45720">
            <a:spAutoFit/>
          </a:bodyPr>
          <a:lstStyle/>
          <a:p>
            <a:pPr algn="ctr"/>
            <a:r>
              <a:rPr lang="en-US" sz="13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BIAS</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2779565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lstStyle/>
          <a:p>
            <a:r>
              <a:rPr lang="de-DE" dirty="0" err="1"/>
              <a:t>anchoring</a:t>
            </a:r>
            <a:endParaRPr lang="en-US" dirty="0"/>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lnSpcReduction="10000"/>
          </a:bodyPr>
          <a:lstStyle/>
          <a:p>
            <a:pPr marL="0" indent="0" algn="ctr" fontAlgn="base">
              <a:buNone/>
            </a:pPr>
            <a:r>
              <a:rPr lang="en-US" sz="4000" b="1" dirty="0"/>
              <a:t>The first thing you judge influences your judgment of all that follows.</a:t>
            </a:r>
          </a:p>
          <a:p>
            <a:pPr algn="just" fontAlgn="base"/>
            <a:endParaRPr lang="en-US" sz="2000" dirty="0"/>
          </a:p>
          <a:p>
            <a:pPr algn="just" fontAlgn="base"/>
            <a:r>
              <a:rPr lang="en-US" sz="2000" dirty="0"/>
              <a:t>Human minds are associative in nature, so the order in which we receive information helps determine the course of our judgments and perceptions. For instance, the first price offered for a used car sets an ‘anchor’ price which will influence how reasonable or unreasonable a counter-offer might seem. Even if we feel like an initial price is far too high, it can make a slightly less-than-reasonable offer seem entirely reasonable in contrast to the anchor price.</a:t>
            </a:r>
          </a:p>
          <a:p>
            <a:pPr algn="just" fontAlgn="base"/>
            <a:endParaRPr lang="en-US" dirty="0"/>
          </a:p>
          <a:p>
            <a:pPr algn="just" fontAlgn="base"/>
            <a:r>
              <a:rPr lang="en-US" dirty="0"/>
              <a:t>Be especially mindful of this bias during financial negotiations such as houses, cars, and salaries. The initial price offered has proven to have a significant effect.</a:t>
            </a:r>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10</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3098726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21824-E62D-4CCA-A1C8-98998714F92F}"/>
              </a:ext>
            </a:extLst>
          </p:cNvPr>
          <p:cNvSpPr>
            <a:spLocks noGrp="1"/>
          </p:cNvSpPr>
          <p:nvPr>
            <p:ph type="title"/>
          </p:nvPr>
        </p:nvSpPr>
        <p:spPr/>
        <p:txBody>
          <a:bodyPr/>
          <a:lstStyle/>
          <a:p>
            <a:r>
              <a:rPr lang="de-DE" dirty="0" err="1"/>
              <a:t>Anchoring</a:t>
            </a:r>
            <a:r>
              <a:rPr lang="de-DE" dirty="0"/>
              <a:t> </a:t>
            </a:r>
            <a:r>
              <a:rPr lang="de-DE" dirty="0" err="1"/>
              <a:t>example</a:t>
            </a:r>
            <a:endParaRPr lang="en-US" dirty="0"/>
          </a:p>
        </p:txBody>
      </p:sp>
      <p:sp>
        <p:nvSpPr>
          <p:cNvPr id="3" name="Inhaltsplatzhalter 2">
            <a:extLst>
              <a:ext uri="{FF2B5EF4-FFF2-40B4-BE49-F238E27FC236}">
                <a16:creationId xmlns:a16="http://schemas.microsoft.com/office/drawing/2014/main" id="{930C93EB-4BDB-447A-AE77-25D64E59ACCF}"/>
              </a:ext>
            </a:extLst>
          </p:cNvPr>
          <p:cNvSpPr>
            <a:spLocks noGrp="1"/>
          </p:cNvSpPr>
          <p:nvPr>
            <p:ph idx="1"/>
          </p:nvPr>
        </p:nvSpPr>
        <p:spPr/>
        <p:txBody>
          <a:bodyPr>
            <a:normAutofit/>
          </a:bodyPr>
          <a:lstStyle/>
          <a:p>
            <a:pPr lvl="8"/>
            <a:r>
              <a:rPr lang="de-DE" sz="7200" dirty="0"/>
              <a:t>14,99.</a:t>
            </a:r>
          </a:p>
          <a:p>
            <a:endParaRPr lang="de-DE" sz="6000" dirty="0"/>
          </a:p>
          <a:p>
            <a:endParaRPr lang="en-US" sz="6000" dirty="0"/>
          </a:p>
        </p:txBody>
      </p:sp>
      <p:sp>
        <p:nvSpPr>
          <p:cNvPr id="4" name="Datumsplatzhalter 3">
            <a:extLst>
              <a:ext uri="{FF2B5EF4-FFF2-40B4-BE49-F238E27FC236}">
                <a16:creationId xmlns:a16="http://schemas.microsoft.com/office/drawing/2014/main" id="{1D8DF6E5-D5CB-470D-BFE8-3A4C4970EDC9}"/>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565D549B-4E9E-4994-A863-0A5595CB4A04}"/>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5BA4541D-9A0B-4810-B163-2DEDC6E3DC82}"/>
              </a:ext>
            </a:extLst>
          </p:cNvPr>
          <p:cNvSpPr>
            <a:spLocks noGrp="1"/>
          </p:cNvSpPr>
          <p:nvPr>
            <p:ph type="sldNum" sz="quarter" idx="12"/>
          </p:nvPr>
        </p:nvSpPr>
        <p:spPr/>
        <p:txBody>
          <a:bodyPr/>
          <a:lstStyle/>
          <a:p>
            <a:fld id="{F98696F4-D332-CD42-A08A-0A026FCF54CF}" type="slidenum">
              <a:rPr lang="en-US" smtClean="0"/>
              <a:t>11</a:t>
            </a:fld>
            <a:endParaRPr lang="en-US"/>
          </a:p>
        </p:txBody>
      </p:sp>
      <p:pic>
        <p:nvPicPr>
          <p:cNvPr id="2050" name="Picture 2" descr="Bildergebnis fÃ¼r shirt">
            <a:extLst>
              <a:ext uri="{FF2B5EF4-FFF2-40B4-BE49-F238E27FC236}">
                <a16:creationId xmlns:a16="http://schemas.microsoft.com/office/drawing/2014/main" id="{66A9DA8A-B181-4D36-8C5C-0EDFAE508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797" y="1379100"/>
            <a:ext cx="301328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79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21824-E62D-4CCA-A1C8-98998714F92F}"/>
              </a:ext>
            </a:extLst>
          </p:cNvPr>
          <p:cNvSpPr>
            <a:spLocks noGrp="1"/>
          </p:cNvSpPr>
          <p:nvPr>
            <p:ph type="title"/>
          </p:nvPr>
        </p:nvSpPr>
        <p:spPr/>
        <p:txBody>
          <a:bodyPr/>
          <a:lstStyle/>
          <a:p>
            <a:r>
              <a:rPr lang="de-DE" dirty="0" err="1"/>
              <a:t>Anchoring</a:t>
            </a:r>
            <a:r>
              <a:rPr lang="de-DE" dirty="0"/>
              <a:t> </a:t>
            </a:r>
            <a:r>
              <a:rPr lang="de-DE" dirty="0" err="1"/>
              <a:t>example</a:t>
            </a:r>
            <a:endParaRPr lang="en-US" dirty="0"/>
          </a:p>
        </p:txBody>
      </p:sp>
      <p:sp>
        <p:nvSpPr>
          <p:cNvPr id="3" name="Inhaltsplatzhalter 2">
            <a:extLst>
              <a:ext uri="{FF2B5EF4-FFF2-40B4-BE49-F238E27FC236}">
                <a16:creationId xmlns:a16="http://schemas.microsoft.com/office/drawing/2014/main" id="{930C93EB-4BDB-447A-AE77-25D64E59ACCF}"/>
              </a:ext>
            </a:extLst>
          </p:cNvPr>
          <p:cNvSpPr>
            <a:spLocks noGrp="1"/>
          </p:cNvSpPr>
          <p:nvPr>
            <p:ph idx="1"/>
          </p:nvPr>
        </p:nvSpPr>
        <p:spPr/>
        <p:txBody>
          <a:bodyPr/>
          <a:lstStyle/>
          <a:p>
            <a:endParaRPr lang="de-DE" dirty="0"/>
          </a:p>
          <a:p>
            <a:r>
              <a:rPr lang="de-DE" sz="4800" dirty="0"/>
              <a:t>This </a:t>
            </a:r>
            <a:r>
              <a:rPr lang="de-DE" sz="4800" dirty="0" err="1"/>
              <a:t>shirt</a:t>
            </a:r>
            <a:r>
              <a:rPr lang="de-DE" sz="4800" dirty="0"/>
              <a:t> is </a:t>
            </a:r>
            <a:r>
              <a:rPr lang="de-DE" sz="4800" dirty="0" err="1"/>
              <a:t>today</a:t>
            </a:r>
            <a:r>
              <a:rPr lang="de-DE" sz="4800" dirty="0"/>
              <a:t> 14,99 </a:t>
            </a:r>
          </a:p>
          <a:p>
            <a:r>
              <a:rPr lang="de-DE" sz="4800" dirty="0" err="1"/>
              <a:t>instead</a:t>
            </a:r>
            <a:r>
              <a:rPr lang="de-DE" sz="4800" dirty="0"/>
              <a:t> of 29,99.</a:t>
            </a:r>
          </a:p>
          <a:p>
            <a:endParaRPr lang="de-DE" dirty="0"/>
          </a:p>
          <a:p>
            <a:endParaRPr lang="en-US" dirty="0"/>
          </a:p>
        </p:txBody>
      </p:sp>
      <p:sp>
        <p:nvSpPr>
          <p:cNvPr id="4" name="Datumsplatzhalter 3">
            <a:extLst>
              <a:ext uri="{FF2B5EF4-FFF2-40B4-BE49-F238E27FC236}">
                <a16:creationId xmlns:a16="http://schemas.microsoft.com/office/drawing/2014/main" id="{1D8DF6E5-D5CB-470D-BFE8-3A4C4970EDC9}"/>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565D549B-4E9E-4994-A863-0A5595CB4A04}"/>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5BA4541D-9A0B-4810-B163-2DEDC6E3DC82}"/>
              </a:ext>
            </a:extLst>
          </p:cNvPr>
          <p:cNvSpPr>
            <a:spLocks noGrp="1"/>
          </p:cNvSpPr>
          <p:nvPr>
            <p:ph type="sldNum" sz="quarter" idx="12"/>
          </p:nvPr>
        </p:nvSpPr>
        <p:spPr/>
        <p:txBody>
          <a:bodyPr/>
          <a:lstStyle/>
          <a:p>
            <a:fld id="{F98696F4-D332-CD42-A08A-0A026FCF54CF}" type="slidenum">
              <a:rPr lang="en-US" smtClean="0"/>
              <a:t>12</a:t>
            </a:fld>
            <a:endParaRPr lang="en-US"/>
          </a:p>
        </p:txBody>
      </p:sp>
      <p:pic>
        <p:nvPicPr>
          <p:cNvPr id="2050" name="Picture 2" descr="Bildergebnis fÃ¼r shirt">
            <a:extLst>
              <a:ext uri="{FF2B5EF4-FFF2-40B4-BE49-F238E27FC236}">
                <a16:creationId xmlns:a16="http://schemas.microsoft.com/office/drawing/2014/main" id="{66A9DA8A-B181-4D36-8C5C-0EDFAE508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797" y="1379100"/>
            <a:ext cx="301328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942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21824-E62D-4CCA-A1C8-98998714F92F}"/>
              </a:ext>
            </a:extLst>
          </p:cNvPr>
          <p:cNvSpPr>
            <a:spLocks noGrp="1"/>
          </p:cNvSpPr>
          <p:nvPr>
            <p:ph type="title"/>
          </p:nvPr>
        </p:nvSpPr>
        <p:spPr/>
        <p:txBody>
          <a:bodyPr/>
          <a:lstStyle/>
          <a:p>
            <a:r>
              <a:rPr lang="de-DE" dirty="0" err="1"/>
              <a:t>Anchoring</a:t>
            </a:r>
            <a:r>
              <a:rPr lang="de-DE" dirty="0"/>
              <a:t> </a:t>
            </a:r>
            <a:r>
              <a:rPr lang="de-DE" dirty="0" err="1"/>
              <a:t>example</a:t>
            </a:r>
            <a:endParaRPr lang="en-US" dirty="0"/>
          </a:p>
        </p:txBody>
      </p:sp>
      <p:sp>
        <p:nvSpPr>
          <p:cNvPr id="3" name="Inhaltsplatzhalter 2">
            <a:extLst>
              <a:ext uri="{FF2B5EF4-FFF2-40B4-BE49-F238E27FC236}">
                <a16:creationId xmlns:a16="http://schemas.microsoft.com/office/drawing/2014/main" id="{930C93EB-4BDB-447A-AE77-25D64E59ACCF}"/>
              </a:ext>
            </a:extLst>
          </p:cNvPr>
          <p:cNvSpPr>
            <a:spLocks noGrp="1"/>
          </p:cNvSpPr>
          <p:nvPr>
            <p:ph idx="1"/>
          </p:nvPr>
        </p:nvSpPr>
        <p:spPr/>
        <p:txBody>
          <a:bodyPr/>
          <a:lstStyle/>
          <a:p>
            <a:endParaRPr lang="de-DE" dirty="0"/>
          </a:p>
          <a:p>
            <a:r>
              <a:rPr lang="de-DE" sz="4800" dirty="0"/>
              <a:t>This </a:t>
            </a:r>
            <a:r>
              <a:rPr lang="de-DE" sz="4800" dirty="0" err="1"/>
              <a:t>shirt</a:t>
            </a:r>
            <a:r>
              <a:rPr lang="de-DE" sz="4800" dirty="0"/>
              <a:t> is </a:t>
            </a:r>
            <a:r>
              <a:rPr lang="de-DE" sz="4800" dirty="0" err="1"/>
              <a:t>today</a:t>
            </a:r>
            <a:r>
              <a:rPr lang="de-DE" sz="4800" dirty="0"/>
              <a:t> 14,99. </a:t>
            </a:r>
          </a:p>
          <a:p>
            <a:r>
              <a:rPr lang="de-DE" sz="4800" dirty="0" err="1"/>
              <a:t>It</a:t>
            </a:r>
            <a:r>
              <a:rPr lang="de-DE" sz="4800" dirty="0"/>
              <a:t> </a:t>
            </a:r>
            <a:r>
              <a:rPr lang="de-DE" sz="4800" dirty="0" err="1"/>
              <a:t>went</a:t>
            </a:r>
            <a:r>
              <a:rPr lang="de-DE" sz="4800" dirty="0"/>
              <a:t> </a:t>
            </a:r>
            <a:r>
              <a:rPr lang="de-DE" sz="4800" dirty="0" err="1"/>
              <a:t>up</a:t>
            </a:r>
            <a:r>
              <a:rPr lang="de-DE" sz="4800" dirty="0"/>
              <a:t> </a:t>
            </a:r>
            <a:r>
              <a:rPr lang="de-DE" sz="4800" dirty="0" err="1"/>
              <a:t>from</a:t>
            </a:r>
            <a:r>
              <a:rPr lang="de-DE" sz="4800" dirty="0"/>
              <a:t> 7,99.</a:t>
            </a:r>
          </a:p>
          <a:p>
            <a:endParaRPr lang="de-DE" dirty="0"/>
          </a:p>
          <a:p>
            <a:endParaRPr lang="en-US" dirty="0"/>
          </a:p>
        </p:txBody>
      </p:sp>
      <p:sp>
        <p:nvSpPr>
          <p:cNvPr id="4" name="Datumsplatzhalter 3">
            <a:extLst>
              <a:ext uri="{FF2B5EF4-FFF2-40B4-BE49-F238E27FC236}">
                <a16:creationId xmlns:a16="http://schemas.microsoft.com/office/drawing/2014/main" id="{1D8DF6E5-D5CB-470D-BFE8-3A4C4970EDC9}"/>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565D549B-4E9E-4994-A863-0A5595CB4A04}"/>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5BA4541D-9A0B-4810-B163-2DEDC6E3DC82}"/>
              </a:ext>
            </a:extLst>
          </p:cNvPr>
          <p:cNvSpPr>
            <a:spLocks noGrp="1"/>
          </p:cNvSpPr>
          <p:nvPr>
            <p:ph type="sldNum" sz="quarter" idx="12"/>
          </p:nvPr>
        </p:nvSpPr>
        <p:spPr/>
        <p:txBody>
          <a:bodyPr/>
          <a:lstStyle/>
          <a:p>
            <a:fld id="{F98696F4-D332-CD42-A08A-0A026FCF54CF}" type="slidenum">
              <a:rPr lang="en-US" smtClean="0"/>
              <a:t>13</a:t>
            </a:fld>
            <a:endParaRPr lang="en-US"/>
          </a:p>
        </p:txBody>
      </p:sp>
      <p:pic>
        <p:nvPicPr>
          <p:cNvPr id="2050" name="Picture 2" descr="Bildergebnis fÃ¼r shirt">
            <a:extLst>
              <a:ext uri="{FF2B5EF4-FFF2-40B4-BE49-F238E27FC236}">
                <a16:creationId xmlns:a16="http://schemas.microsoft.com/office/drawing/2014/main" id="{66A9DA8A-B181-4D36-8C5C-0EDFAE508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797" y="1379100"/>
            <a:ext cx="301328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9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21824-E62D-4CCA-A1C8-98998714F92F}"/>
              </a:ext>
            </a:extLst>
          </p:cNvPr>
          <p:cNvSpPr>
            <a:spLocks noGrp="1"/>
          </p:cNvSpPr>
          <p:nvPr>
            <p:ph type="title"/>
          </p:nvPr>
        </p:nvSpPr>
        <p:spPr/>
        <p:txBody>
          <a:bodyPr/>
          <a:lstStyle/>
          <a:p>
            <a:r>
              <a:rPr lang="de-DE" dirty="0" err="1"/>
              <a:t>Anchoring</a:t>
            </a:r>
            <a:r>
              <a:rPr lang="de-DE" dirty="0"/>
              <a:t> </a:t>
            </a:r>
            <a:r>
              <a:rPr lang="de-DE" dirty="0" err="1"/>
              <a:t>example</a:t>
            </a:r>
            <a:endParaRPr lang="en-US" dirty="0"/>
          </a:p>
        </p:txBody>
      </p:sp>
      <p:sp>
        <p:nvSpPr>
          <p:cNvPr id="3" name="Inhaltsplatzhalter 2">
            <a:extLst>
              <a:ext uri="{FF2B5EF4-FFF2-40B4-BE49-F238E27FC236}">
                <a16:creationId xmlns:a16="http://schemas.microsoft.com/office/drawing/2014/main" id="{930C93EB-4BDB-447A-AE77-25D64E59ACCF}"/>
              </a:ext>
            </a:extLst>
          </p:cNvPr>
          <p:cNvSpPr>
            <a:spLocks noGrp="1"/>
          </p:cNvSpPr>
          <p:nvPr>
            <p:ph idx="1"/>
          </p:nvPr>
        </p:nvSpPr>
        <p:spPr/>
        <p:txBody>
          <a:bodyPr/>
          <a:lstStyle/>
          <a:p>
            <a:endParaRPr lang="en-US" dirty="0"/>
          </a:p>
          <a:p>
            <a:r>
              <a:rPr lang="en-US" sz="5400" dirty="0"/>
              <a:t>This shirt is 14,99 today. </a:t>
            </a:r>
          </a:p>
          <a:p>
            <a:r>
              <a:rPr lang="en-US" sz="5400" dirty="0"/>
              <a:t>Next week different price.</a:t>
            </a:r>
          </a:p>
          <a:p>
            <a:endParaRPr lang="en-US" dirty="0"/>
          </a:p>
        </p:txBody>
      </p:sp>
      <p:sp>
        <p:nvSpPr>
          <p:cNvPr id="4" name="Datumsplatzhalter 3">
            <a:extLst>
              <a:ext uri="{FF2B5EF4-FFF2-40B4-BE49-F238E27FC236}">
                <a16:creationId xmlns:a16="http://schemas.microsoft.com/office/drawing/2014/main" id="{1D8DF6E5-D5CB-470D-BFE8-3A4C4970EDC9}"/>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565D549B-4E9E-4994-A863-0A5595CB4A04}"/>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5BA4541D-9A0B-4810-B163-2DEDC6E3DC82}"/>
              </a:ext>
            </a:extLst>
          </p:cNvPr>
          <p:cNvSpPr>
            <a:spLocks noGrp="1"/>
          </p:cNvSpPr>
          <p:nvPr>
            <p:ph type="sldNum" sz="quarter" idx="12"/>
          </p:nvPr>
        </p:nvSpPr>
        <p:spPr/>
        <p:txBody>
          <a:bodyPr/>
          <a:lstStyle/>
          <a:p>
            <a:fld id="{F98696F4-D332-CD42-A08A-0A026FCF54CF}" type="slidenum">
              <a:rPr lang="en-US" smtClean="0"/>
              <a:t>14</a:t>
            </a:fld>
            <a:endParaRPr lang="en-US"/>
          </a:p>
        </p:txBody>
      </p:sp>
      <p:pic>
        <p:nvPicPr>
          <p:cNvPr id="2050" name="Picture 2" descr="Bildergebnis fÃ¼r shirt">
            <a:extLst>
              <a:ext uri="{FF2B5EF4-FFF2-40B4-BE49-F238E27FC236}">
                <a16:creationId xmlns:a16="http://schemas.microsoft.com/office/drawing/2014/main" id="{66A9DA8A-B181-4D36-8C5C-0EDFAE508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797" y="1379100"/>
            <a:ext cx="301328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66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BBB430-833D-40EF-99AB-215ED82F0EAC}"/>
              </a:ext>
            </a:extLst>
          </p:cNvPr>
          <p:cNvSpPr>
            <a:spLocks noGrp="1"/>
          </p:cNvSpPr>
          <p:nvPr>
            <p:ph type="title"/>
          </p:nvPr>
        </p:nvSpPr>
        <p:spPr/>
        <p:txBody>
          <a:bodyPr/>
          <a:lstStyle/>
          <a:p>
            <a:r>
              <a:rPr lang="de-DE" dirty="0"/>
              <a:t>Experiment: Puzzles and </a:t>
            </a:r>
            <a:r>
              <a:rPr lang="de-DE" dirty="0" err="1"/>
              <a:t>memories</a:t>
            </a:r>
            <a:endParaRPr lang="en-US" dirty="0"/>
          </a:p>
        </p:txBody>
      </p:sp>
      <p:sp>
        <p:nvSpPr>
          <p:cNvPr id="4" name="Datumsplatzhalter 3">
            <a:extLst>
              <a:ext uri="{FF2B5EF4-FFF2-40B4-BE49-F238E27FC236}">
                <a16:creationId xmlns:a16="http://schemas.microsoft.com/office/drawing/2014/main" id="{D6ABFD8D-59C5-4929-BBE1-0247148BA02D}"/>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48A926B9-D74F-4D78-80B5-56DF7CE0F268}"/>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70CE9B63-2BF3-4313-A35C-10EAC29FDDF0}"/>
              </a:ext>
            </a:extLst>
          </p:cNvPr>
          <p:cNvSpPr>
            <a:spLocks noGrp="1"/>
          </p:cNvSpPr>
          <p:nvPr>
            <p:ph type="sldNum" sz="quarter" idx="12"/>
          </p:nvPr>
        </p:nvSpPr>
        <p:spPr/>
        <p:txBody>
          <a:bodyPr/>
          <a:lstStyle/>
          <a:p>
            <a:fld id="{F98696F4-D332-CD42-A08A-0A026FCF54CF}" type="slidenum">
              <a:rPr lang="en-US" smtClean="0"/>
              <a:t>15</a:t>
            </a:fld>
            <a:endParaRPr lang="en-US"/>
          </a:p>
        </p:txBody>
      </p:sp>
      <p:sp>
        <p:nvSpPr>
          <p:cNvPr id="7" name="Textfeld 6">
            <a:extLst>
              <a:ext uri="{FF2B5EF4-FFF2-40B4-BE49-F238E27FC236}">
                <a16:creationId xmlns:a16="http://schemas.microsoft.com/office/drawing/2014/main" id="{4436A9C3-6764-420D-AAF8-281DD7F4D6A9}"/>
              </a:ext>
            </a:extLst>
          </p:cNvPr>
          <p:cNvSpPr txBox="1"/>
          <p:nvPr/>
        </p:nvSpPr>
        <p:spPr>
          <a:xfrm>
            <a:off x="6403772" y="1019628"/>
            <a:ext cx="5788228" cy="5016758"/>
          </a:xfrm>
          <a:prstGeom prst="rect">
            <a:avLst/>
          </a:prstGeom>
          <a:noFill/>
        </p:spPr>
        <p:txBody>
          <a:bodyPr wrap="square" rtlCol="0">
            <a:spAutoFit/>
          </a:bodyPr>
          <a:lstStyle/>
          <a:p>
            <a:r>
              <a:rPr lang="de-DE" sz="3200" u="sng" dirty="0"/>
              <a:t>Rules:</a:t>
            </a:r>
          </a:p>
          <a:p>
            <a:pPr marL="457200" indent="-457200">
              <a:buFont typeface="Arial" panose="020B0604020202020204" pitchFamily="34" charset="0"/>
              <a:buChar char="•"/>
            </a:pPr>
            <a:r>
              <a:rPr lang="de-DE" sz="3200" dirty="0"/>
              <a:t>3 </a:t>
            </a:r>
            <a:r>
              <a:rPr lang="de-DE" sz="3200" dirty="0" err="1"/>
              <a:t>Iterations</a:t>
            </a:r>
            <a:endParaRPr lang="de-DE" sz="3200" dirty="0"/>
          </a:p>
          <a:p>
            <a:pPr marL="914400" lvl="1" indent="-457200">
              <a:buFont typeface="Arial" panose="020B0604020202020204" pitchFamily="34" charset="0"/>
              <a:buChar char="•"/>
            </a:pPr>
            <a:r>
              <a:rPr lang="de-DE" sz="3200" dirty="0"/>
              <a:t>2 </a:t>
            </a:r>
            <a:r>
              <a:rPr lang="de-DE" sz="3200" dirty="0" err="1"/>
              <a:t>minutes</a:t>
            </a:r>
            <a:r>
              <a:rPr lang="de-DE" sz="3200" dirty="0"/>
              <a:t> </a:t>
            </a:r>
            <a:r>
              <a:rPr lang="de-DE" sz="3200" dirty="0" err="1"/>
              <a:t>Planning</a:t>
            </a:r>
            <a:endParaRPr lang="de-DE" sz="3200" dirty="0"/>
          </a:p>
          <a:p>
            <a:pPr marL="914400" lvl="1" indent="-457200">
              <a:buFont typeface="Arial" panose="020B0604020202020204" pitchFamily="34" charset="0"/>
              <a:buChar char="•"/>
            </a:pPr>
            <a:r>
              <a:rPr lang="de-DE" sz="3200" dirty="0"/>
              <a:t>3 </a:t>
            </a:r>
            <a:r>
              <a:rPr lang="de-DE" sz="3200" dirty="0" err="1"/>
              <a:t>minutes</a:t>
            </a:r>
            <a:r>
              <a:rPr lang="de-DE" sz="3200" dirty="0"/>
              <a:t> </a:t>
            </a:r>
            <a:r>
              <a:rPr lang="de-DE" sz="3200" dirty="0" err="1"/>
              <a:t>Doing</a:t>
            </a:r>
            <a:endParaRPr lang="de-DE" sz="3200" dirty="0"/>
          </a:p>
          <a:p>
            <a:pPr marL="914400" lvl="1" indent="-457200">
              <a:buFont typeface="Arial" panose="020B0604020202020204" pitchFamily="34" charset="0"/>
              <a:buChar char="•"/>
            </a:pPr>
            <a:endParaRPr lang="de-DE" sz="3200" dirty="0"/>
          </a:p>
          <a:p>
            <a:pPr marL="457200" indent="-457200">
              <a:buFont typeface="Arial" panose="020B0604020202020204" pitchFamily="34" charset="0"/>
              <a:buChar char="•"/>
            </a:pPr>
            <a:r>
              <a:rPr lang="de-DE" sz="3200" dirty="0"/>
              <a:t>Memory: Find all </a:t>
            </a:r>
            <a:r>
              <a:rPr lang="de-DE" sz="3200" dirty="0" err="1"/>
              <a:t>pairs</a:t>
            </a:r>
            <a:endParaRPr lang="de-DE" sz="3200" dirty="0"/>
          </a:p>
          <a:p>
            <a:pPr marL="457200" indent="-457200">
              <a:buFont typeface="Arial" panose="020B0604020202020204" pitchFamily="34" charset="0"/>
              <a:buChar char="•"/>
            </a:pPr>
            <a:r>
              <a:rPr lang="de-DE" sz="3200" dirty="0" err="1"/>
              <a:t>Complete</a:t>
            </a:r>
            <a:r>
              <a:rPr lang="de-DE" sz="3200" dirty="0"/>
              <a:t> </a:t>
            </a:r>
            <a:r>
              <a:rPr lang="de-DE" sz="3200" dirty="0" err="1"/>
              <a:t>both</a:t>
            </a:r>
            <a:r>
              <a:rPr lang="de-DE" sz="3200" dirty="0"/>
              <a:t> Puzzles</a:t>
            </a:r>
          </a:p>
          <a:p>
            <a:pPr marL="457200" indent="-457200">
              <a:buFont typeface="Arial" panose="020B0604020202020204" pitchFamily="34" charset="0"/>
              <a:buChar char="•"/>
            </a:pPr>
            <a:r>
              <a:rPr lang="de-DE" sz="3200" dirty="0" err="1"/>
              <a:t>If</a:t>
            </a:r>
            <a:r>
              <a:rPr lang="de-DE" sz="3200" dirty="0"/>
              <a:t> </a:t>
            </a:r>
            <a:r>
              <a:rPr lang="de-DE" sz="3200" dirty="0" err="1"/>
              <a:t>you</a:t>
            </a:r>
            <a:r>
              <a:rPr lang="de-DE" sz="3200" dirty="0"/>
              <a:t> </a:t>
            </a:r>
            <a:r>
              <a:rPr lang="de-DE" sz="3200" dirty="0" err="1"/>
              <a:t>flip</a:t>
            </a:r>
            <a:r>
              <a:rPr lang="de-DE" sz="3200" dirty="0"/>
              <a:t> </a:t>
            </a:r>
            <a:r>
              <a:rPr lang="de-DE" sz="3200" dirty="0" err="1"/>
              <a:t>two</a:t>
            </a:r>
            <a:r>
              <a:rPr lang="de-DE" sz="3200" dirty="0"/>
              <a:t> </a:t>
            </a:r>
            <a:r>
              <a:rPr lang="de-DE" sz="3200" dirty="0" err="1"/>
              <a:t>memory</a:t>
            </a:r>
            <a:r>
              <a:rPr lang="de-DE" sz="3200" dirty="0"/>
              <a:t> </a:t>
            </a:r>
            <a:r>
              <a:rPr lang="de-DE" sz="3200" dirty="0" err="1"/>
              <a:t>cards</a:t>
            </a:r>
            <a:r>
              <a:rPr lang="de-DE" sz="3200" dirty="0"/>
              <a:t> </a:t>
            </a:r>
            <a:r>
              <a:rPr lang="de-DE" sz="3200" dirty="0" err="1"/>
              <a:t>and</a:t>
            </a:r>
            <a:r>
              <a:rPr lang="de-DE" sz="3200" dirty="0"/>
              <a:t> </a:t>
            </a:r>
            <a:r>
              <a:rPr lang="de-DE" sz="3200" dirty="0" err="1"/>
              <a:t>they</a:t>
            </a:r>
            <a:r>
              <a:rPr lang="de-DE" sz="3200" dirty="0"/>
              <a:t> do not </a:t>
            </a:r>
            <a:r>
              <a:rPr lang="de-DE" sz="3200" dirty="0" err="1"/>
              <a:t>match</a:t>
            </a:r>
            <a:r>
              <a:rPr lang="de-DE" sz="3200" dirty="0"/>
              <a:t>, </a:t>
            </a:r>
            <a:r>
              <a:rPr lang="de-DE" sz="3200" dirty="0" err="1"/>
              <a:t>flip</a:t>
            </a:r>
            <a:r>
              <a:rPr lang="de-DE" sz="3200" dirty="0"/>
              <a:t> </a:t>
            </a:r>
            <a:r>
              <a:rPr lang="de-DE" sz="3200" dirty="0" err="1"/>
              <a:t>them</a:t>
            </a:r>
            <a:r>
              <a:rPr lang="de-DE" sz="3200" dirty="0"/>
              <a:t> </a:t>
            </a:r>
            <a:r>
              <a:rPr lang="de-DE" sz="3200" dirty="0" err="1"/>
              <a:t>and</a:t>
            </a:r>
            <a:r>
              <a:rPr lang="de-DE" sz="3200" dirty="0"/>
              <a:t> </a:t>
            </a:r>
            <a:r>
              <a:rPr lang="de-DE" sz="3200" dirty="0" err="1"/>
              <a:t>re</a:t>
            </a:r>
            <a:r>
              <a:rPr lang="de-DE" sz="3200" dirty="0"/>
              <a:t>-shuffle</a:t>
            </a:r>
          </a:p>
        </p:txBody>
      </p:sp>
      <p:sp>
        <p:nvSpPr>
          <p:cNvPr id="8" name="Textfeld 7">
            <a:extLst>
              <a:ext uri="{FF2B5EF4-FFF2-40B4-BE49-F238E27FC236}">
                <a16:creationId xmlns:a16="http://schemas.microsoft.com/office/drawing/2014/main" id="{98D559EA-9820-4A86-8D76-B69938D2E59A}"/>
              </a:ext>
            </a:extLst>
          </p:cNvPr>
          <p:cNvSpPr txBox="1"/>
          <p:nvPr/>
        </p:nvSpPr>
        <p:spPr>
          <a:xfrm>
            <a:off x="335902" y="1659285"/>
            <a:ext cx="4863976" cy="3539430"/>
          </a:xfrm>
          <a:prstGeom prst="rect">
            <a:avLst/>
          </a:prstGeom>
          <a:noFill/>
        </p:spPr>
        <p:txBody>
          <a:bodyPr wrap="square" rtlCol="0">
            <a:spAutoFit/>
          </a:bodyPr>
          <a:lstStyle/>
          <a:p>
            <a:pPr marL="457200" indent="-457200">
              <a:buFont typeface="Arial" panose="020B0604020202020204" pitchFamily="34" charset="0"/>
              <a:buChar char="•"/>
            </a:pPr>
            <a:r>
              <a:rPr lang="de-DE" sz="3200" dirty="0" err="1"/>
              <a:t>Two</a:t>
            </a:r>
            <a:r>
              <a:rPr lang="de-DE" sz="3200" dirty="0"/>
              <a:t> </a:t>
            </a:r>
            <a:r>
              <a:rPr lang="de-DE" sz="3200" dirty="0" err="1"/>
              <a:t>sets</a:t>
            </a:r>
            <a:r>
              <a:rPr lang="de-DE" sz="3200" dirty="0"/>
              <a:t> </a:t>
            </a:r>
            <a:r>
              <a:rPr lang="de-DE" sz="3200" dirty="0" err="1"/>
              <a:t>of</a:t>
            </a:r>
            <a:r>
              <a:rPr lang="de-DE" sz="3200" dirty="0"/>
              <a:t> Puzzles </a:t>
            </a:r>
            <a:r>
              <a:rPr lang="de-DE" sz="3200" dirty="0" err="1"/>
              <a:t>turned</a:t>
            </a:r>
            <a:r>
              <a:rPr lang="de-DE" sz="3200" dirty="0"/>
              <a:t> </a:t>
            </a:r>
            <a:r>
              <a:rPr lang="de-DE" sz="3200" dirty="0" err="1"/>
              <a:t>over</a:t>
            </a:r>
            <a:endParaRPr lang="de-DE" sz="3200" dirty="0"/>
          </a:p>
          <a:p>
            <a:pPr marL="457200" indent="-457200">
              <a:buFont typeface="Arial" panose="020B0604020202020204" pitchFamily="34" charset="0"/>
              <a:buChar char="•"/>
            </a:pPr>
            <a:endParaRPr lang="de-DE" sz="3200" dirty="0"/>
          </a:p>
          <a:p>
            <a:pPr marL="457200" indent="-457200">
              <a:buFont typeface="Arial" panose="020B0604020202020204" pitchFamily="34" charset="0"/>
              <a:buChar char="•"/>
            </a:pPr>
            <a:r>
              <a:rPr lang="de-DE" sz="3200" dirty="0" err="1"/>
              <a:t>One</a:t>
            </a:r>
            <a:r>
              <a:rPr lang="de-DE" sz="3200" dirty="0"/>
              <a:t> </a:t>
            </a:r>
            <a:r>
              <a:rPr lang="de-DE" sz="3200" dirty="0" err="1"/>
              <a:t>set</a:t>
            </a:r>
            <a:r>
              <a:rPr lang="de-DE" sz="3200" dirty="0"/>
              <a:t> </a:t>
            </a:r>
            <a:r>
              <a:rPr lang="de-DE" sz="3200" dirty="0" err="1"/>
              <a:t>of</a:t>
            </a:r>
            <a:r>
              <a:rPr lang="de-DE" sz="3200" dirty="0"/>
              <a:t> </a:t>
            </a:r>
            <a:r>
              <a:rPr lang="de-DE" sz="3200" dirty="0" err="1"/>
              <a:t>memory</a:t>
            </a:r>
            <a:r>
              <a:rPr lang="de-DE" sz="3200" dirty="0"/>
              <a:t> </a:t>
            </a:r>
            <a:r>
              <a:rPr lang="de-DE" sz="3200" dirty="0" err="1"/>
              <a:t>cards</a:t>
            </a:r>
            <a:r>
              <a:rPr lang="de-DE" sz="3200" dirty="0"/>
              <a:t> </a:t>
            </a:r>
            <a:r>
              <a:rPr lang="de-DE" sz="3200" dirty="0" err="1"/>
              <a:t>turned</a:t>
            </a:r>
            <a:r>
              <a:rPr lang="de-DE" sz="3200" dirty="0"/>
              <a:t> </a:t>
            </a:r>
            <a:r>
              <a:rPr lang="de-DE" sz="3200" dirty="0" err="1"/>
              <a:t>over</a:t>
            </a:r>
            <a:endParaRPr lang="de-DE" sz="3200" dirty="0"/>
          </a:p>
          <a:p>
            <a:pPr marL="457200" indent="-457200">
              <a:buFont typeface="Arial" panose="020B0604020202020204" pitchFamily="34" charset="0"/>
              <a:buChar char="•"/>
            </a:pPr>
            <a:endParaRPr lang="de-DE" sz="3200" dirty="0"/>
          </a:p>
          <a:p>
            <a:pPr marL="457200" indent="-457200">
              <a:buFont typeface="Arial" panose="020B0604020202020204" pitchFamily="34" charset="0"/>
              <a:buChar char="•"/>
            </a:pPr>
            <a:r>
              <a:rPr lang="de-DE" sz="3200" dirty="0"/>
              <a:t>5 Team-</a:t>
            </a:r>
            <a:r>
              <a:rPr lang="de-DE" sz="3200" dirty="0" err="1"/>
              <a:t>members</a:t>
            </a:r>
            <a:endParaRPr lang="de-DE" sz="3200" dirty="0"/>
          </a:p>
        </p:txBody>
      </p:sp>
    </p:spTree>
    <p:extLst>
      <p:ext uri="{BB962C8B-B14F-4D97-AF65-F5344CB8AC3E}">
        <p14:creationId xmlns:p14="http://schemas.microsoft.com/office/powerpoint/2010/main" val="2538648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the backfire effect</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When some aspect of your core beliefs is challenged, it can cause you to believe even more strongly.</a:t>
            </a:r>
          </a:p>
          <a:p>
            <a:pPr algn="just" fontAlgn="base"/>
            <a:endParaRPr lang="en-US" sz="2000" dirty="0"/>
          </a:p>
          <a:p>
            <a:pPr algn="just" fontAlgn="base"/>
            <a:r>
              <a:rPr lang="en-US" sz="2000" dirty="0"/>
              <a:t>We can experience being wrong about some ideas as an attack upon our very selves, or our tribal identity. This can lead to motivated reasoning which causes a reinforcement of beliefs, despite disconfirming evidence. Recent research shows that the backfire effect certainly doesn't happen all the time. Most people will accept a correction relating to specific facts, however the backfire effect may reinforce a related or 'parent' belief as people attempt to reconcile a new narrative in their understanding.</a:t>
            </a:r>
          </a:p>
          <a:p>
            <a:pPr algn="just" fontAlgn="base"/>
            <a:endParaRPr lang="en-US" dirty="0"/>
          </a:p>
          <a:p>
            <a:pPr algn="just" fontAlgn="base"/>
            <a:r>
              <a:rPr lang="en-US" dirty="0"/>
              <a:t>“It </a:t>
            </a:r>
            <a:r>
              <a:rPr lang="en-US" dirty="0" err="1"/>
              <a:t>ain’t</a:t>
            </a:r>
            <a:r>
              <a:rPr lang="en-US" dirty="0"/>
              <a:t> what you don’t know that gets you into trouble. It’s what you know for sure that just </a:t>
            </a:r>
            <a:r>
              <a:rPr lang="en-US" dirty="0" err="1"/>
              <a:t>ain’t</a:t>
            </a:r>
            <a:r>
              <a:rPr lang="en-US" dirty="0"/>
              <a:t> so.” - Mark Twain</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16</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3494504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confirmation bias</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favor things that confirm your existing beliefs.</a:t>
            </a:r>
          </a:p>
          <a:p>
            <a:pPr algn="just" fontAlgn="base"/>
            <a:endParaRPr lang="en-US" sz="2000" dirty="0"/>
          </a:p>
          <a:p>
            <a:pPr algn="just" fontAlgn="base"/>
            <a:r>
              <a:rPr lang="en-US" sz="2000" dirty="0"/>
              <a:t>We are primed to see and agree with ideas that fit our preconceptions, and to ignore and dismiss information that conflicts with them. You could say that this is the mother of all biases, as it affects so much of our thinking through motivated reasoning. To help counteract its influence we ought to presume ourselves wrong until proven right.</a:t>
            </a:r>
          </a:p>
          <a:p>
            <a:pPr algn="just" fontAlgn="base"/>
            <a:endParaRPr lang="en-US" dirty="0"/>
          </a:p>
          <a:p>
            <a:pPr algn="just" fontAlgn="base"/>
            <a:r>
              <a:rPr lang="en-US" dirty="0"/>
              <a:t>Think of your ideas and beliefs as software you're actively trying to find problems with rather than things to be defended. "The first principle is that you must not fool yourself – and you are the easiest person to fool." - Richard Feynman</a:t>
            </a:r>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17</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3910334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40D8A-E688-45F6-B382-819F6273F237}"/>
              </a:ext>
            </a:extLst>
          </p:cNvPr>
          <p:cNvSpPr>
            <a:spLocks noGrp="1"/>
          </p:cNvSpPr>
          <p:nvPr>
            <p:ph type="title"/>
          </p:nvPr>
        </p:nvSpPr>
        <p:spPr/>
        <p:txBody>
          <a:bodyPr>
            <a:normAutofit fontScale="90000"/>
          </a:bodyPr>
          <a:lstStyle/>
          <a:p>
            <a:r>
              <a:rPr lang="de-DE" dirty="0"/>
              <a:t>Transition game – </a:t>
            </a:r>
            <a:r>
              <a:rPr lang="de-DE" dirty="0" err="1"/>
              <a:t>who</a:t>
            </a:r>
            <a:r>
              <a:rPr lang="de-DE" dirty="0"/>
              <a:t> is easy to </a:t>
            </a:r>
            <a:r>
              <a:rPr lang="de-DE" dirty="0" err="1"/>
              <a:t>transfer</a:t>
            </a:r>
            <a:r>
              <a:rPr lang="de-DE" dirty="0"/>
              <a:t> / </a:t>
            </a:r>
            <a:r>
              <a:rPr lang="de-DE" dirty="0" err="1"/>
              <a:t>why</a:t>
            </a:r>
            <a:br>
              <a:rPr lang="de-DE" dirty="0"/>
            </a:br>
            <a:r>
              <a:rPr lang="de-DE" dirty="0"/>
              <a:t>				Who is not / </a:t>
            </a:r>
            <a:r>
              <a:rPr lang="de-DE" dirty="0" err="1"/>
              <a:t>why</a:t>
            </a:r>
            <a:endParaRPr lang="en-US" dirty="0"/>
          </a:p>
        </p:txBody>
      </p:sp>
      <p:sp>
        <p:nvSpPr>
          <p:cNvPr id="4" name="Datumsplatzhalter 3">
            <a:extLst>
              <a:ext uri="{FF2B5EF4-FFF2-40B4-BE49-F238E27FC236}">
                <a16:creationId xmlns:a16="http://schemas.microsoft.com/office/drawing/2014/main" id="{AF8C1BAB-721F-47A1-A050-5A1F980B0CCD}"/>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9E9537AF-2651-4013-BB33-83EBEB6ECCCE}"/>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22DFB97A-6583-4CEC-91E8-9310BC399F39}"/>
              </a:ext>
            </a:extLst>
          </p:cNvPr>
          <p:cNvSpPr>
            <a:spLocks noGrp="1"/>
          </p:cNvSpPr>
          <p:nvPr>
            <p:ph type="sldNum" sz="quarter" idx="12"/>
          </p:nvPr>
        </p:nvSpPr>
        <p:spPr/>
        <p:txBody>
          <a:bodyPr/>
          <a:lstStyle/>
          <a:p>
            <a:fld id="{F98696F4-D332-CD42-A08A-0A026FCF54CF}" type="slidenum">
              <a:rPr lang="en-US" smtClean="0"/>
              <a:t>18</a:t>
            </a:fld>
            <a:endParaRPr lang="en-US"/>
          </a:p>
        </p:txBody>
      </p:sp>
      <p:grpSp>
        <p:nvGrpSpPr>
          <p:cNvPr id="7" name="Gruppieren 6">
            <a:extLst>
              <a:ext uri="{FF2B5EF4-FFF2-40B4-BE49-F238E27FC236}">
                <a16:creationId xmlns:a16="http://schemas.microsoft.com/office/drawing/2014/main" id="{BDCDF053-3D22-483A-B01A-1B779112F314}"/>
              </a:ext>
            </a:extLst>
          </p:cNvPr>
          <p:cNvGrpSpPr/>
          <p:nvPr/>
        </p:nvGrpSpPr>
        <p:grpSpPr>
          <a:xfrm>
            <a:off x="772480" y="1730458"/>
            <a:ext cx="1800000" cy="1800000"/>
            <a:chOff x="675249" y="450166"/>
            <a:chExt cx="2321169" cy="2504049"/>
          </a:xfrm>
        </p:grpSpPr>
        <p:sp>
          <p:nvSpPr>
            <p:cNvPr id="8" name="Rechteck: abgerundete Ecken 7">
              <a:extLst>
                <a:ext uri="{FF2B5EF4-FFF2-40B4-BE49-F238E27FC236}">
                  <a16:creationId xmlns:a16="http://schemas.microsoft.com/office/drawing/2014/main" id="{9C8D0E30-06FC-4F05-969A-705496AA4AEB}"/>
                </a:ext>
              </a:extLst>
            </p:cNvPr>
            <p:cNvSpPr/>
            <p:nvPr/>
          </p:nvSpPr>
          <p:spPr>
            <a:xfrm>
              <a:off x="675249" y="450166"/>
              <a:ext cx="2321169" cy="2504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6CFA36D8-9621-4321-9321-5F57954B0EA2}"/>
                </a:ext>
              </a:extLst>
            </p:cNvPr>
            <p:cNvGrpSpPr/>
            <p:nvPr/>
          </p:nvGrpSpPr>
          <p:grpSpPr>
            <a:xfrm>
              <a:off x="1083212" y="682880"/>
              <a:ext cx="1575582" cy="1796606"/>
              <a:chOff x="1083212" y="682880"/>
              <a:chExt cx="1575582" cy="1796606"/>
            </a:xfrm>
          </p:grpSpPr>
          <p:pic>
            <p:nvPicPr>
              <p:cNvPr id="10" name="Grafik 9">
                <a:extLst>
                  <a:ext uri="{FF2B5EF4-FFF2-40B4-BE49-F238E27FC236}">
                    <a16:creationId xmlns:a16="http://schemas.microsoft.com/office/drawing/2014/main" id="{3AF07E4A-064E-4742-B168-0D6ABEA33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552" y="682880"/>
                <a:ext cx="1194561" cy="1194561"/>
              </a:xfrm>
              <a:prstGeom prst="rect">
                <a:avLst/>
              </a:prstGeom>
            </p:spPr>
          </p:pic>
          <p:sp>
            <p:nvSpPr>
              <p:cNvPr id="11" name="Textfeld 10">
                <a:extLst>
                  <a:ext uri="{FF2B5EF4-FFF2-40B4-BE49-F238E27FC236}">
                    <a16:creationId xmlns:a16="http://schemas.microsoft.com/office/drawing/2014/main" id="{39AF50A5-A19A-41D3-A9B2-1E3DDD5FD595}"/>
                  </a:ext>
                </a:extLst>
              </p:cNvPr>
              <p:cNvSpPr txBox="1"/>
              <p:nvPr/>
            </p:nvSpPr>
            <p:spPr>
              <a:xfrm>
                <a:off x="1083212" y="2110154"/>
                <a:ext cx="1575582" cy="369332"/>
              </a:xfrm>
              <a:prstGeom prst="rect">
                <a:avLst/>
              </a:prstGeom>
              <a:noFill/>
            </p:spPr>
            <p:txBody>
              <a:bodyPr wrap="square" rtlCol="0">
                <a:spAutoFit/>
              </a:bodyPr>
              <a:lstStyle/>
              <a:p>
                <a:r>
                  <a:rPr lang="de-DE" dirty="0">
                    <a:solidFill>
                      <a:schemeClr val="bg1"/>
                    </a:solidFill>
                  </a:rPr>
                  <a:t>Back-End </a:t>
                </a:r>
                <a:r>
                  <a:rPr lang="de-DE" dirty="0" err="1">
                    <a:solidFill>
                      <a:schemeClr val="bg1"/>
                    </a:solidFill>
                  </a:rPr>
                  <a:t>Dev</a:t>
                </a:r>
                <a:r>
                  <a:rPr lang="de-DE" dirty="0">
                    <a:solidFill>
                      <a:schemeClr val="bg1"/>
                    </a:solidFill>
                  </a:rPr>
                  <a:t>.</a:t>
                </a:r>
              </a:p>
            </p:txBody>
          </p:sp>
        </p:grpSp>
      </p:grpSp>
      <p:grpSp>
        <p:nvGrpSpPr>
          <p:cNvPr id="12" name="Gruppieren 11">
            <a:extLst>
              <a:ext uri="{FF2B5EF4-FFF2-40B4-BE49-F238E27FC236}">
                <a16:creationId xmlns:a16="http://schemas.microsoft.com/office/drawing/2014/main" id="{95EFDB11-B080-4C66-A41B-4EEDAC2B6C9B}"/>
              </a:ext>
            </a:extLst>
          </p:cNvPr>
          <p:cNvGrpSpPr/>
          <p:nvPr/>
        </p:nvGrpSpPr>
        <p:grpSpPr>
          <a:xfrm>
            <a:off x="2861570" y="1733619"/>
            <a:ext cx="1800000" cy="1800000"/>
            <a:chOff x="6077242" y="450164"/>
            <a:chExt cx="2321169" cy="2504049"/>
          </a:xfrm>
        </p:grpSpPr>
        <p:sp>
          <p:nvSpPr>
            <p:cNvPr id="13" name="Rechteck: abgerundete Ecken 12">
              <a:extLst>
                <a:ext uri="{FF2B5EF4-FFF2-40B4-BE49-F238E27FC236}">
                  <a16:creationId xmlns:a16="http://schemas.microsoft.com/office/drawing/2014/main" id="{E4C42636-6DE2-4BE3-949D-BBBE9709914C}"/>
                </a:ext>
              </a:extLst>
            </p:cNvPr>
            <p:cNvSpPr/>
            <p:nvPr/>
          </p:nvSpPr>
          <p:spPr>
            <a:xfrm>
              <a:off x="6077242" y="450164"/>
              <a:ext cx="2321169" cy="250404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8D7AA4F3-D40A-41DD-A259-48C72B07D2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0226" y="682240"/>
              <a:ext cx="1195200" cy="1195200"/>
            </a:xfrm>
            <a:prstGeom prst="rect">
              <a:avLst/>
            </a:prstGeom>
          </p:spPr>
        </p:pic>
        <p:sp>
          <p:nvSpPr>
            <p:cNvPr id="15" name="Textfeld 14">
              <a:extLst>
                <a:ext uri="{FF2B5EF4-FFF2-40B4-BE49-F238E27FC236}">
                  <a16:creationId xmlns:a16="http://schemas.microsoft.com/office/drawing/2014/main" id="{8DFB2B3F-8F19-4258-B10F-3AAC3CA7222F}"/>
                </a:ext>
              </a:extLst>
            </p:cNvPr>
            <p:cNvSpPr txBox="1"/>
            <p:nvPr/>
          </p:nvSpPr>
          <p:spPr>
            <a:xfrm>
              <a:off x="6450035" y="2139477"/>
              <a:ext cx="1575582" cy="369332"/>
            </a:xfrm>
            <a:prstGeom prst="rect">
              <a:avLst/>
            </a:prstGeom>
            <a:noFill/>
          </p:spPr>
          <p:txBody>
            <a:bodyPr wrap="square" rtlCol="0">
              <a:spAutoFit/>
            </a:bodyPr>
            <a:lstStyle/>
            <a:p>
              <a:r>
                <a:rPr lang="de-DE" dirty="0">
                  <a:solidFill>
                    <a:schemeClr val="bg1"/>
                  </a:solidFill>
                </a:rPr>
                <a:t>Front-End </a:t>
              </a:r>
              <a:r>
                <a:rPr lang="de-DE" dirty="0" err="1">
                  <a:solidFill>
                    <a:schemeClr val="bg1"/>
                  </a:solidFill>
                </a:rPr>
                <a:t>Dev</a:t>
              </a:r>
              <a:r>
                <a:rPr lang="de-DE" dirty="0">
                  <a:solidFill>
                    <a:schemeClr val="bg1"/>
                  </a:solidFill>
                </a:rPr>
                <a:t>.</a:t>
              </a:r>
            </a:p>
          </p:txBody>
        </p:sp>
      </p:grpSp>
      <p:grpSp>
        <p:nvGrpSpPr>
          <p:cNvPr id="16" name="Gruppieren 15">
            <a:extLst>
              <a:ext uri="{FF2B5EF4-FFF2-40B4-BE49-F238E27FC236}">
                <a16:creationId xmlns:a16="http://schemas.microsoft.com/office/drawing/2014/main" id="{AF0DC489-ABCB-4318-9250-0C8D36B4661C}"/>
              </a:ext>
            </a:extLst>
          </p:cNvPr>
          <p:cNvGrpSpPr/>
          <p:nvPr/>
        </p:nvGrpSpPr>
        <p:grpSpPr>
          <a:xfrm>
            <a:off x="4950660" y="1733619"/>
            <a:ext cx="1800000" cy="1800000"/>
            <a:chOff x="6189781" y="422027"/>
            <a:chExt cx="2321169" cy="2504049"/>
          </a:xfrm>
          <a:solidFill>
            <a:schemeClr val="accent4">
              <a:lumMod val="75000"/>
            </a:schemeClr>
          </a:solidFill>
        </p:grpSpPr>
        <p:grpSp>
          <p:nvGrpSpPr>
            <p:cNvPr id="17" name="Gruppieren 16">
              <a:extLst>
                <a:ext uri="{FF2B5EF4-FFF2-40B4-BE49-F238E27FC236}">
                  <a16:creationId xmlns:a16="http://schemas.microsoft.com/office/drawing/2014/main" id="{48AACDB3-090B-463C-8498-FFC1AA505749}"/>
                </a:ext>
              </a:extLst>
            </p:cNvPr>
            <p:cNvGrpSpPr/>
            <p:nvPr/>
          </p:nvGrpSpPr>
          <p:grpSpPr>
            <a:xfrm>
              <a:off x="6189781" y="422027"/>
              <a:ext cx="2321169" cy="2504049"/>
              <a:chOff x="6077242" y="450164"/>
              <a:chExt cx="2321169" cy="2504049"/>
            </a:xfrm>
            <a:grpFill/>
          </p:grpSpPr>
          <p:sp>
            <p:nvSpPr>
              <p:cNvPr id="19" name="Rechteck: abgerundete Ecken 18">
                <a:extLst>
                  <a:ext uri="{FF2B5EF4-FFF2-40B4-BE49-F238E27FC236}">
                    <a16:creationId xmlns:a16="http://schemas.microsoft.com/office/drawing/2014/main" id="{B3E1C8F5-C716-4072-8D77-C3772821AB71}"/>
                  </a:ext>
                </a:extLst>
              </p:cNvPr>
              <p:cNvSpPr/>
              <p:nvPr/>
            </p:nvSpPr>
            <p:spPr>
              <a:xfrm>
                <a:off x="6077242" y="450164"/>
                <a:ext cx="2321169" cy="250404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0A1E7705-772D-415A-96D3-0C46A1882698}"/>
                  </a:ext>
                </a:extLst>
              </p:cNvPr>
              <p:cNvSpPr txBox="1"/>
              <p:nvPr/>
            </p:nvSpPr>
            <p:spPr>
              <a:xfrm>
                <a:off x="6450035" y="2139477"/>
                <a:ext cx="1575582" cy="369332"/>
              </a:xfrm>
              <a:prstGeom prst="rect">
                <a:avLst/>
              </a:prstGeom>
              <a:grpFill/>
            </p:spPr>
            <p:txBody>
              <a:bodyPr wrap="square" rtlCol="0">
                <a:spAutoFit/>
              </a:bodyPr>
              <a:lstStyle/>
              <a:p>
                <a:pPr algn="ctr"/>
                <a:r>
                  <a:rPr lang="de-DE" dirty="0">
                    <a:solidFill>
                      <a:schemeClr val="bg1"/>
                    </a:solidFill>
                  </a:rPr>
                  <a:t>Editor</a:t>
                </a:r>
              </a:p>
            </p:txBody>
          </p:sp>
        </p:grpSp>
        <p:pic>
          <p:nvPicPr>
            <p:cNvPr id="18" name="Grafik 17">
              <a:extLst>
                <a:ext uri="{FF2B5EF4-FFF2-40B4-BE49-F238E27FC236}">
                  <a16:creationId xmlns:a16="http://schemas.microsoft.com/office/drawing/2014/main" id="{D88F8BAC-EFD8-4A2F-95B2-46C6C73B5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765" y="669084"/>
              <a:ext cx="1195200" cy="1195200"/>
            </a:xfrm>
            <a:prstGeom prst="rect">
              <a:avLst/>
            </a:prstGeom>
            <a:grpFill/>
          </p:spPr>
        </p:pic>
      </p:grpSp>
      <p:grpSp>
        <p:nvGrpSpPr>
          <p:cNvPr id="21" name="Gruppieren 20">
            <a:extLst>
              <a:ext uri="{FF2B5EF4-FFF2-40B4-BE49-F238E27FC236}">
                <a16:creationId xmlns:a16="http://schemas.microsoft.com/office/drawing/2014/main" id="{2EAEFEE2-6C86-45FD-A18F-8EA912284150}"/>
              </a:ext>
            </a:extLst>
          </p:cNvPr>
          <p:cNvGrpSpPr/>
          <p:nvPr/>
        </p:nvGrpSpPr>
        <p:grpSpPr>
          <a:xfrm>
            <a:off x="7061214" y="1733619"/>
            <a:ext cx="1800000" cy="1800000"/>
            <a:chOff x="6189781" y="3363364"/>
            <a:chExt cx="2321169" cy="2504049"/>
          </a:xfrm>
        </p:grpSpPr>
        <p:grpSp>
          <p:nvGrpSpPr>
            <p:cNvPr id="22" name="Gruppieren 21">
              <a:extLst>
                <a:ext uri="{FF2B5EF4-FFF2-40B4-BE49-F238E27FC236}">
                  <a16:creationId xmlns:a16="http://schemas.microsoft.com/office/drawing/2014/main" id="{4A66FD99-158A-463C-B148-8616F18DD555}"/>
                </a:ext>
              </a:extLst>
            </p:cNvPr>
            <p:cNvGrpSpPr/>
            <p:nvPr/>
          </p:nvGrpSpPr>
          <p:grpSpPr>
            <a:xfrm>
              <a:off x="6189781" y="3363364"/>
              <a:ext cx="2321169" cy="2504049"/>
              <a:chOff x="6077242" y="450164"/>
              <a:chExt cx="2321169" cy="2504049"/>
            </a:xfrm>
            <a:solidFill>
              <a:schemeClr val="bg1">
                <a:lumMod val="50000"/>
              </a:schemeClr>
            </a:solidFill>
          </p:grpSpPr>
          <p:sp>
            <p:nvSpPr>
              <p:cNvPr id="24" name="Rechteck: abgerundete Ecken 23">
                <a:extLst>
                  <a:ext uri="{FF2B5EF4-FFF2-40B4-BE49-F238E27FC236}">
                    <a16:creationId xmlns:a16="http://schemas.microsoft.com/office/drawing/2014/main" id="{0C934ADD-E4C0-4205-8DD1-FA7FFAFDEF6C}"/>
                  </a:ext>
                </a:extLst>
              </p:cNvPr>
              <p:cNvSpPr/>
              <p:nvPr/>
            </p:nvSpPr>
            <p:spPr>
              <a:xfrm>
                <a:off x="6077242" y="450164"/>
                <a:ext cx="2321169" cy="250404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feld 24">
                <a:extLst>
                  <a:ext uri="{FF2B5EF4-FFF2-40B4-BE49-F238E27FC236}">
                    <a16:creationId xmlns:a16="http://schemas.microsoft.com/office/drawing/2014/main" id="{518C655F-878F-480F-8279-AE7005FA8F5D}"/>
                  </a:ext>
                </a:extLst>
              </p:cNvPr>
              <p:cNvSpPr txBox="1"/>
              <p:nvPr/>
            </p:nvSpPr>
            <p:spPr>
              <a:xfrm>
                <a:off x="6450035" y="2139477"/>
                <a:ext cx="1575582" cy="369332"/>
              </a:xfrm>
              <a:prstGeom prst="rect">
                <a:avLst/>
              </a:prstGeom>
              <a:grpFill/>
            </p:spPr>
            <p:txBody>
              <a:bodyPr wrap="square" rtlCol="0">
                <a:spAutoFit/>
              </a:bodyPr>
              <a:lstStyle/>
              <a:p>
                <a:pPr algn="ctr"/>
                <a:r>
                  <a:rPr lang="de-DE" dirty="0">
                    <a:solidFill>
                      <a:schemeClr val="bg1"/>
                    </a:solidFill>
                  </a:rPr>
                  <a:t>Tester</a:t>
                </a:r>
              </a:p>
            </p:txBody>
          </p:sp>
        </p:grpSp>
        <p:pic>
          <p:nvPicPr>
            <p:cNvPr id="23" name="Grafik 22">
              <a:extLst>
                <a:ext uri="{FF2B5EF4-FFF2-40B4-BE49-F238E27FC236}">
                  <a16:creationId xmlns:a16="http://schemas.microsoft.com/office/drawing/2014/main" id="{6623245B-E04A-4A2C-88E4-107CF071D8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765" y="3610422"/>
              <a:ext cx="1195200" cy="1195200"/>
            </a:xfrm>
            <a:prstGeom prst="rect">
              <a:avLst/>
            </a:prstGeom>
          </p:spPr>
        </p:pic>
      </p:grpSp>
      <p:grpSp>
        <p:nvGrpSpPr>
          <p:cNvPr id="26" name="Gruppieren 25">
            <a:extLst>
              <a:ext uri="{FF2B5EF4-FFF2-40B4-BE49-F238E27FC236}">
                <a16:creationId xmlns:a16="http://schemas.microsoft.com/office/drawing/2014/main" id="{5B257F5B-B681-427E-B9C5-BBEB7C85236C}"/>
              </a:ext>
            </a:extLst>
          </p:cNvPr>
          <p:cNvGrpSpPr/>
          <p:nvPr/>
        </p:nvGrpSpPr>
        <p:grpSpPr>
          <a:xfrm>
            <a:off x="9171768" y="1730458"/>
            <a:ext cx="1800000" cy="1800000"/>
            <a:chOff x="844057" y="3378621"/>
            <a:chExt cx="2321169" cy="2504049"/>
          </a:xfrm>
        </p:grpSpPr>
        <p:grpSp>
          <p:nvGrpSpPr>
            <p:cNvPr id="27" name="Gruppieren 26">
              <a:extLst>
                <a:ext uri="{FF2B5EF4-FFF2-40B4-BE49-F238E27FC236}">
                  <a16:creationId xmlns:a16="http://schemas.microsoft.com/office/drawing/2014/main" id="{3227742E-3ABE-4F22-86F2-A3106F432304}"/>
                </a:ext>
              </a:extLst>
            </p:cNvPr>
            <p:cNvGrpSpPr/>
            <p:nvPr/>
          </p:nvGrpSpPr>
          <p:grpSpPr>
            <a:xfrm>
              <a:off x="844057" y="3378621"/>
              <a:ext cx="2321169" cy="2504049"/>
              <a:chOff x="6077242" y="450164"/>
              <a:chExt cx="2321169" cy="2504049"/>
            </a:xfrm>
            <a:solidFill>
              <a:srgbClr val="7030A0"/>
            </a:solidFill>
          </p:grpSpPr>
          <p:sp>
            <p:nvSpPr>
              <p:cNvPr id="29" name="Rechteck: abgerundete Ecken 28">
                <a:extLst>
                  <a:ext uri="{FF2B5EF4-FFF2-40B4-BE49-F238E27FC236}">
                    <a16:creationId xmlns:a16="http://schemas.microsoft.com/office/drawing/2014/main" id="{5BFB45BF-FB4F-4F23-97A1-D13E978CCA92}"/>
                  </a:ext>
                </a:extLst>
              </p:cNvPr>
              <p:cNvSpPr/>
              <p:nvPr/>
            </p:nvSpPr>
            <p:spPr>
              <a:xfrm>
                <a:off x="6077242" y="450164"/>
                <a:ext cx="2321169" cy="250404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AC88C514-15E4-4A12-B718-E5D8981F58B4}"/>
                  </a:ext>
                </a:extLst>
              </p:cNvPr>
              <p:cNvSpPr txBox="1"/>
              <p:nvPr/>
            </p:nvSpPr>
            <p:spPr>
              <a:xfrm>
                <a:off x="6450035" y="2139477"/>
                <a:ext cx="1575582" cy="646331"/>
              </a:xfrm>
              <a:prstGeom prst="rect">
                <a:avLst/>
              </a:prstGeom>
              <a:grpFill/>
            </p:spPr>
            <p:txBody>
              <a:bodyPr wrap="square" rtlCol="0">
                <a:spAutoFit/>
              </a:bodyPr>
              <a:lstStyle/>
              <a:p>
                <a:pPr algn="ctr"/>
                <a:r>
                  <a:rPr lang="de-DE" dirty="0">
                    <a:solidFill>
                      <a:schemeClr val="bg1"/>
                    </a:solidFill>
                  </a:rPr>
                  <a:t>Database </a:t>
                </a:r>
                <a:r>
                  <a:rPr lang="de-DE" dirty="0" err="1">
                    <a:solidFill>
                      <a:schemeClr val="bg1"/>
                    </a:solidFill>
                  </a:rPr>
                  <a:t>Specialist</a:t>
                </a:r>
                <a:endParaRPr lang="de-DE" dirty="0">
                  <a:solidFill>
                    <a:schemeClr val="bg1"/>
                  </a:solidFill>
                </a:endParaRPr>
              </a:p>
            </p:txBody>
          </p:sp>
        </p:grpSp>
        <p:pic>
          <p:nvPicPr>
            <p:cNvPr id="28" name="Grafik 27">
              <a:extLst>
                <a:ext uri="{FF2B5EF4-FFF2-40B4-BE49-F238E27FC236}">
                  <a16:creationId xmlns:a16="http://schemas.microsoft.com/office/drawing/2014/main" id="{663FABF0-8DD0-47FF-A7B5-3330E85709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7042" y="3654090"/>
              <a:ext cx="1195200" cy="1195200"/>
            </a:xfrm>
            <a:prstGeom prst="rect">
              <a:avLst/>
            </a:prstGeom>
          </p:spPr>
        </p:pic>
      </p:grpSp>
      <p:grpSp>
        <p:nvGrpSpPr>
          <p:cNvPr id="31" name="Gruppieren 30">
            <a:extLst>
              <a:ext uri="{FF2B5EF4-FFF2-40B4-BE49-F238E27FC236}">
                <a16:creationId xmlns:a16="http://schemas.microsoft.com/office/drawing/2014/main" id="{10AD49F2-9F63-4683-9D49-2C022CB0CAB6}"/>
              </a:ext>
            </a:extLst>
          </p:cNvPr>
          <p:cNvGrpSpPr/>
          <p:nvPr/>
        </p:nvGrpSpPr>
        <p:grpSpPr>
          <a:xfrm>
            <a:off x="770757" y="3755101"/>
            <a:ext cx="1800000" cy="1800000"/>
            <a:chOff x="3479404" y="492399"/>
            <a:chExt cx="2321169" cy="2504049"/>
          </a:xfrm>
          <a:solidFill>
            <a:schemeClr val="accent2">
              <a:lumMod val="50000"/>
            </a:schemeClr>
          </a:solidFill>
        </p:grpSpPr>
        <p:grpSp>
          <p:nvGrpSpPr>
            <p:cNvPr id="32" name="Gruppieren 31">
              <a:extLst>
                <a:ext uri="{FF2B5EF4-FFF2-40B4-BE49-F238E27FC236}">
                  <a16:creationId xmlns:a16="http://schemas.microsoft.com/office/drawing/2014/main" id="{CB7196E3-32E1-4E92-B8B9-8B53F70BC2C5}"/>
                </a:ext>
              </a:extLst>
            </p:cNvPr>
            <p:cNvGrpSpPr/>
            <p:nvPr/>
          </p:nvGrpSpPr>
          <p:grpSpPr>
            <a:xfrm>
              <a:off x="3479404" y="492399"/>
              <a:ext cx="2321169" cy="2504049"/>
              <a:chOff x="6077242" y="450164"/>
              <a:chExt cx="2321169" cy="2504049"/>
            </a:xfrm>
            <a:grpFill/>
          </p:grpSpPr>
          <p:sp>
            <p:nvSpPr>
              <p:cNvPr id="34" name="Rechteck: abgerundete Ecken 33">
                <a:extLst>
                  <a:ext uri="{FF2B5EF4-FFF2-40B4-BE49-F238E27FC236}">
                    <a16:creationId xmlns:a16="http://schemas.microsoft.com/office/drawing/2014/main" id="{F32CC520-E779-4EB3-86B1-9F84F9F69E83}"/>
                  </a:ext>
                </a:extLst>
              </p:cNvPr>
              <p:cNvSpPr/>
              <p:nvPr/>
            </p:nvSpPr>
            <p:spPr>
              <a:xfrm>
                <a:off x="6077242" y="450164"/>
                <a:ext cx="2321169" cy="250404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extLst>
                  <a:ext uri="{FF2B5EF4-FFF2-40B4-BE49-F238E27FC236}">
                    <a16:creationId xmlns:a16="http://schemas.microsoft.com/office/drawing/2014/main" id="{9F27438B-C1CA-430E-A24B-64412D503B7C}"/>
                  </a:ext>
                </a:extLst>
              </p:cNvPr>
              <p:cNvSpPr txBox="1"/>
              <p:nvPr/>
            </p:nvSpPr>
            <p:spPr>
              <a:xfrm>
                <a:off x="6450035" y="2139478"/>
                <a:ext cx="1575582" cy="813503"/>
              </a:xfrm>
              <a:prstGeom prst="rect">
                <a:avLst/>
              </a:prstGeom>
              <a:grpFill/>
            </p:spPr>
            <p:txBody>
              <a:bodyPr wrap="square" rtlCol="0">
                <a:spAutoFit/>
              </a:bodyPr>
              <a:lstStyle/>
              <a:p>
                <a:pPr algn="ctr"/>
                <a:r>
                  <a:rPr lang="de-DE" sz="1600" dirty="0">
                    <a:solidFill>
                      <a:schemeClr val="bg1"/>
                    </a:solidFill>
                  </a:rPr>
                  <a:t>Business Analyst</a:t>
                </a:r>
              </a:p>
            </p:txBody>
          </p:sp>
        </p:grpSp>
        <p:pic>
          <p:nvPicPr>
            <p:cNvPr id="33" name="Grafik 32">
              <a:extLst>
                <a:ext uri="{FF2B5EF4-FFF2-40B4-BE49-F238E27FC236}">
                  <a16:creationId xmlns:a16="http://schemas.microsoft.com/office/drawing/2014/main" id="{8755BF80-A9E8-4B5D-B395-122A965E52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2388" y="762491"/>
              <a:ext cx="1195200" cy="1195200"/>
            </a:xfrm>
            <a:prstGeom prst="rect">
              <a:avLst/>
            </a:prstGeom>
            <a:grpFill/>
          </p:spPr>
        </p:pic>
      </p:grpSp>
      <p:grpSp>
        <p:nvGrpSpPr>
          <p:cNvPr id="36" name="Gruppieren 35">
            <a:extLst>
              <a:ext uri="{FF2B5EF4-FFF2-40B4-BE49-F238E27FC236}">
                <a16:creationId xmlns:a16="http://schemas.microsoft.com/office/drawing/2014/main" id="{05EEBB4D-C7FF-4CF7-932E-A731BFAEFAF2}"/>
              </a:ext>
            </a:extLst>
          </p:cNvPr>
          <p:cNvGrpSpPr/>
          <p:nvPr/>
        </p:nvGrpSpPr>
        <p:grpSpPr>
          <a:xfrm>
            <a:off x="2861570" y="3755101"/>
            <a:ext cx="1800000" cy="1800000"/>
            <a:chOff x="3512500" y="3271918"/>
            <a:chExt cx="2321169" cy="2504049"/>
          </a:xfrm>
        </p:grpSpPr>
        <p:grpSp>
          <p:nvGrpSpPr>
            <p:cNvPr id="37" name="Gruppieren 36">
              <a:extLst>
                <a:ext uri="{FF2B5EF4-FFF2-40B4-BE49-F238E27FC236}">
                  <a16:creationId xmlns:a16="http://schemas.microsoft.com/office/drawing/2014/main" id="{4047E366-7CC1-4A1D-AE11-CA22BF09A74A}"/>
                </a:ext>
              </a:extLst>
            </p:cNvPr>
            <p:cNvGrpSpPr/>
            <p:nvPr/>
          </p:nvGrpSpPr>
          <p:grpSpPr>
            <a:xfrm>
              <a:off x="3512500" y="3271918"/>
              <a:ext cx="2321169" cy="2504049"/>
              <a:chOff x="6077242" y="450164"/>
              <a:chExt cx="2321169" cy="2504049"/>
            </a:xfrm>
            <a:solidFill>
              <a:srgbClr val="1A6B76"/>
            </a:solidFill>
          </p:grpSpPr>
          <p:sp>
            <p:nvSpPr>
              <p:cNvPr id="39" name="Rechteck: abgerundete Ecken 38">
                <a:extLst>
                  <a:ext uri="{FF2B5EF4-FFF2-40B4-BE49-F238E27FC236}">
                    <a16:creationId xmlns:a16="http://schemas.microsoft.com/office/drawing/2014/main" id="{06251565-4978-410C-A85F-7D3B69B35B61}"/>
                  </a:ext>
                </a:extLst>
              </p:cNvPr>
              <p:cNvSpPr/>
              <p:nvPr/>
            </p:nvSpPr>
            <p:spPr>
              <a:xfrm>
                <a:off x="6077242" y="450164"/>
                <a:ext cx="2321169" cy="250404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Textfeld 39">
                <a:extLst>
                  <a:ext uri="{FF2B5EF4-FFF2-40B4-BE49-F238E27FC236}">
                    <a16:creationId xmlns:a16="http://schemas.microsoft.com/office/drawing/2014/main" id="{35166C96-E0EF-4497-9B67-1C2A0E066423}"/>
                  </a:ext>
                </a:extLst>
              </p:cNvPr>
              <p:cNvSpPr txBox="1"/>
              <p:nvPr/>
            </p:nvSpPr>
            <p:spPr>
              <a:xfrm>
                <a:off x="6450035" y="2139478"/>
                <a:ext cx="1575582" cy="727872"/>
              </a:xfrm>
              <a:prstGeom prst="rect">
                <a:avLst/>
              </a:prstGeom>
              <a:grpFill/>
            </p:spPr>
            <p:txBody>
              <a:bodyPr wrap="square" rtlCol="0">
                <a:spAutoFit/>
              </a:bodyPr>
              <a:lstStyle/>
              <a:p>
                <a:pPr algn="ctr"/>
                <a:r>
                  <a:rPr lang="de-DE" sz="1400" dirty="0">
                    <a:solidFill>
                      <a:schemeClr val="bg1"/>
                    </a:solidFill>
                  </a:rPr>
                  <a:t>System Administrator</a:t>
                </a:r>
              </a:p>
            </p:txBody>
          </p:sp>
        </p:grpSp>
        <p:pic>
          <p:nvPicPr>
            <p:cNvPr id="38" name="Grafik 37">
              <a:extLst>
                <a:ext uri="{FF2B5EF4-FFF2-40B4-BE49-F238E27FC236}">
                  <a16:creationId xmlns:a16="http://schemas.microsoft.com/office/drawing/2014/main" id="{5F9F59A2-8591-42DB-9E54-872561926A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5484" y="3529597"/>
              <a:ext cx="1195200" cy="1195200"/>
            </a:xfrm>
            <a:prstGeom prst="rect">
              <a:avLst/>
            </a:prstGeom>
          </p:spPr>
        </p:pic>
      </p:grpSp>
      <p:grpSp>
        <p:nvGrpSpPr>
          <p:cNvPr id="41" name="Gruppieren 40">
            <a:extLst>
              <a:ext uri="{FF2B5EF4-FFF2-40B4-BE49-F238E27FC236}">
                <a16:creationId xmlns:a16="http://schemas.microsoft.com/office/drawing/2014/main" id="{0CE37403-4CCA-4FD4-9C44-1A175004F4CF}"/>
              </a:ext>
            </a:extLst>
          </p:cNvPr>
          <p:cNvGrpSpPr/>
          <p:nvPr/>
        </p:nvGrpSpPr>
        <p:grpSpPr>
          <a:xfrm>
            <a:off x="4950659" y="3754370"/>
            <a:ext cx="1800000" cy="1800000"/>
            <a:chOff x="6086886" y="402108"/>
            <a:chExt cx="2321169" cy="2504049"/>
          </a:xfrm>
        </p:grpSpPr>
        <p:grpSp>
          <p:nvGrpSpPr>
            <p:cNvPr id="42" name="Gruppieren 41">
              <a:extLst>
                <a:ext uri="{FF2B5EF4-FFF2-40B4-BE49-F238E27FC236}">
                  <a16:creationId xmlns:a16="http://schemas.microsoft.com/office/drawing/2014/main" id="{A987E1D6-F141-4CE4-8746-CDCD9338268C}"/>
                </a:ext>
              </a:extLst>
            </p:cNvPr>
            <p:cNvGrpSpPr/>
            <p:nvPr/>
          </p:nvGrpSpPr>
          <p:grpSpPr>
            <a:xfrm>
              <a:off x="6086886" y="402108"/>
              <a:ext cx="2321169" cy="2504049"/>
              <a:chOff x="6077242" y="450164"/>
              <a:chExt cx="2321169" cy="2504049"/>
            </a:xfrm>
            <a:solidFill>
              <a:srgbClr val="00B0F0"/>
            </a:solidFill>
          </p:grpSpPr>
          <p:sp>
            <p:nvSpPr>
              <p:cNvPr id="44" name="Rechteck: abgerundete Ecken 43">
                <a:extLst>
                  <a:ext uri="{FF2B5EF4-FFF2-40B4-BE49-F238E27FC236}">
                    <a16:creationId xmlns:a16="http://schemas.microsoft.com/office/drawing/2014/main" id="{1B0A0B90-7F8A-4ACA-9DB8-FF24CE100758}"/>
                  </a:ext>
                </a:extLst>
              </p:cNvPr>
              <p:cNvSpPr/>
              <p:nvPr/>
            </p:nvSpPr>
            <p:spPr>
              <a:xfrm>
                <a:off x="6077242" y="450164"/>
                <a:ext cx="2321169" cy="250404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Textfeld 44">
                <a:extLst>
                  <a:ext uri="{FF2B5EF4-FFF2-40B4-BE49-F238E27FC236}">
                    <a16:creationId xmlns:a16="http://schemas.microsoft.com/office/drawing/2014/main" id="{145628B4-22D0-4DD8-A711-A00932F61F98}"/>
                  </a:ext>
                </a:extLst>
              </p:cNvPr>
              <p:cNvSpPr txBox="1"/>
              <p:nvPr/>
            </p:nvSpPr>
            <p:spPr>
              <a:xfrm>
                <a:off x="6450035" y="2139478"/>
                <a:ext cx="1575582" cy="813503"/>
              </a:xfrm>
              <a:prstGeom prst="rect">
                <a:avLst/>
              </a:prstGeom>
              <a:grpFill/>
            </p:spPr>
            <p:txBody>
              <a:bodyPr wrap="square" rtlCol="0">
                <a:spAutoFit/>
              </a:bodyPr>
              <a:lstStyle/>
              <a:p>
                <a:pPr algn="ctr"/>
                <a:r>
                  <a:rPr lang="de-DE" sz="1600" dirty="0">
                    <a:solidFill>
                      <a:schemeClr val="bg1"/>
                    </a:solidFill>
                  </a:rPr>
                  <a:t>System </a:t>
                </a:r>
                <a:r>
                  <a:rPr lang="de-DE" sz="1600" dirty="0" err="1">
                    <a:solidFill>
                      <a:schemeClr val="bg1"/>
                    </a:solidFill>
                  </a:rPr>
                  <a:t>Architect</a:t>
                </a:r>
                <a:endParaRPr lang="de-DE" sz="1600" dirty="0">
                  <a:solidFill>
                    <a:schemeClr val="bg1"/>
                  </a:solidFill>
                </a:endParaRPr>
              </a:p>
            </p:txBody>
          </p:sp>
        </p:grpSp>
        <p:pic>
          <p:nvPicPr>
            <p:cNvPr id="43" name="Grafik 42">
              <a:extLst>
                <a:ext uri="{FF2B5EF4-FFF2-40B4-BE49-F238E27FC236}">
                  <a16:creationId xmlns:a16="http://schemas.microsoft.com/office/drawing/2014/main" id="{F3298976-0C1D-41B3-9E25-A64D7E4CF2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9870" y="672928"/>
              <a:ext cx="1195200" cy="1195200"/>
            </a:xfrm>
            <a:prstGeom prst="rect">
              <a:avLst/>
            </a:prstGeom>
          </p:spPr>
        </p:pic>
      </p:grpSp>
      <p:grpSp>
        <p:nvGrpSpPr>
          <p:cNvPr id="46" name="Gruppieren 45">
            <a:extLst>
              <a:ext uri="{FF2B5EF4-FFF2-40B4-BE49-F238E27FC236}">
                <a16:creationId xmlns:a16="http://schemas.microsoft.com/office/drawing/2014/main" id="{CA4EFEBE-343A-46ED-9273-25EA3B964F8C}"/>
              </a:ext>
            </a:extLst>
          </p:cNvPr>
          <p:cNvGrpSpPr/>
          <p:nvPr/>
        </p:nvGrpSpPr>
        <p:grpSpPr>
          <a:xfrm>
            <a:off x="7063836" y="3755101"/>
            <a:ext cx="1800000" cy="1800000"/>
            <a:chOff x="712120" y="3343446"/>
            <a:chExt cx="2321169" cy="2504049"/>
          </a:xfrm>
        </p:grpSpPr>
        <p:grpSp>
          <p:nvGrpSpPr>
            <p:cNvPr id="47" name="Gruppieren 46">
              <a:extLst>
                <a:ext uri="{FF2B5EF4-FFF2-40B4-BE49-F238E27FC236}">
                  <a16:creationId xmlns:a16="http://schemas.microsoft.com/office/drawing/2014/main" id="{F9C7097B-1629-41A2-8D75-F96BDCEF3E3C}"/>
                </a:ext>
              </a:extLst>
            </p:cNvPr>
            <p:cNvGrpSpPr/>
            <p:nvPr/>
          </p:nvGrpSpPr>
          <p:grpSpPr>
            <a:xfrm>
              <a:off x="712120" y="3343446"/>
              <a:ext cx="2321169" cy="2504049"/>
              <a:chOff x="6077242" y="450164"/>
              <a:chExt cx="2321169" cy="2504049"/>
            </a:xfrm>
            <a:solidFill>
              <a:schemeClr val="tx2">
                <a:lumMod val="40000"/>
                <a:lumOff val="60000"/>
              </a:schemeClr>
            </a:solidFill>
          </p:grpSpPr>
          <p:sp>
            <p:nvSpPr>
              <p:cNvPr id="49" name="Rechteck: abgerundete Ecken 48">
                <a:extLst>
                  <a:ext uri="{FF2B5EF4-FFF2-40B4-BE49-F238E27FC236}">
                    <a16:creationId xmlns:a16="http://schemas.microsoft.com/office/drawing/2014/main" id="{85C3D39C-3031-477F-BF7A-FA1FDCABF197}"/>
                  </a:ext>
                </a:extLst>
              </p:cNvPr>
              <p:cNvSpPr/>
              <p:nvPr/>
            </p:nvSpPr>
            <p:spPr>
              <a:xfrm>
                <a:off x="6077242" y="450164"/>
                <a:ext cx="2321169" cy="250404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extfeld 49">
                <a:extLst>
                  <a:ext uri="{FF2B5EF4-FFF2-40B4-BE49-F238E27FC236}">
                    <a16:creationId xmlns:a16="http://schemas.microsoft.com/office/drawing/2014/main" id="{782209EA-EB81-405D-9300-6DB369C8BA0B}"/>
                  </a:ext>
                </a:extLst>
              </p:cNvPr>
              <p:cNvSpPr txBox="1"/>
              <p:nvPr/>
            </p:nvSpPr>
            <p:spPr>
              <a:xfrm>
                <a:off x="6450035" y="2139478"/>
                <a:ext cx="1575582" cy="813503"/>
              </a:xfrm>
              <a:prstGeom prst="rect">
                <a:avLst/>
              </a:prstGeom>
              <a:grpFill/>
            </p:spPr>
            <p:txBody>
              <a:bodyPr wrap="square" rtlCol="0">
                <a:spAutoFit/>
              </a:bodyPr>
              <a:lstStyle/>
              <a:p>
                <a:pPr algn="ctr"/>
                <a:r>
                  <a:rPr lang="de-DE" sz="1600" dirty="0">
                    <a:solidFill>
                      <a:schemeClr val="bg1"/>
                    </a:solidFill>
                  </a:rPr>
                  <a:t>Team Leader</a:t>
                </a:r>
              </a:p>
            </p:txBody>
          </p:sp>
        </p:grpSp>
        <p:pic>
          <p:nvPicPr>
            <p:cNvPr id="48" name="Grafik 47">
              <a:extLst>
                <a:ext uri="{FF2B5EF4-FFF2-40B4-BE49-F238E27FC236}">
                  <a16:creationId xmlns:a16="http://schemas.microsoft.com/office/drawing/2014/main" id="{54F8C127-ADE3-4731-896E-4B111C3FF0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75104" y="3618915"/>
              <a:ext cx="1195200" cy="1195200"/>
            </a:xfrm>
            <a:prstGeom prst="rect">
              <a:avLst/>
            </a:prstGeom>
          </p:spPr>
        </p:pic>
      </p:grpSp>
      <p:grpSp>
        <p:nvGrpSpPr>
          <p:cNvPr id="51" name="Gruppieren 50">
            <a:extLst>
              <a:ext uri="{FF2B5EF4-FFF2-40B4-BE49-F238E27FC236}">
                <a16:creationId xmlns:a16="http://schemas.microsoft.com/office/drawing/2014/main" id="{0A9B62AD-5321-4569-AB2C-39646DC0529D}"/>
              </a:ext>
            </a:extLst>
          </p:cNvPr>
          <p:cNvGrpSpPr/>
          <p:nvPr/>
        </p:nvGrpSpPr>
        <p:grpSpPr>
          <a:xfrm>
            <a:off x="9198217" y="3754175"/>
            <a:ext cx="1800000" cy="1800000"/>
            <a:chOff x="769298" y="375161"/>
            <a:chExt cx="2321169" cy="2504049"/>
          </a:xfrm>
        </p:grpSpPr>
        <p:grpSp>
          <p:nvGrpSpPr>
            <p:cNvPr id="52" name="Gruppieren 51">
              <a:extLst>
                <a:ext uri="{FF2B5EF4-FFF2-40B4-BE49-F238E27FC236}">
                  <a16:creationId xmlns:a16="http://schemas.microsoft.com/office/drawing/2014/main" id="{EBD9DF51-6EF8-4C6F-A5AE-9CCE89FA54BE}"/>
                </a:ext>
              </a:extLst>
            </p:cNvPr>
            <p:cNvGrpSpPr/>
            <p:nvPr/>
          </p:nvGrpSpPr>
          <p:grpSpPr>
            <a:xfrm>
              <a:off x="769298" y="375161"/>
              <a:ext cx="2321169" cy="2504049"/>
              <a:chOff x="6077242" y="450164"/>
              <a:chExt cx="2321169" cy="2504049"/>
            </a:xfrm>
            <a:solidFill>
              <a:schemeClr val="accent6">
                <a:lumMod val="60000"/>
                <a:lumOff val="40000"/>
              </a:schemeClr>
            </a:solidFill>
          </p:grpSpPr>
          <p:sp>
            <p:nvSpPr>
              <p:cNvPr id="54" name="Rechteck: abgerundete Ecken 53">
                <a:extLst>
                  <a:ext uri="{FF2B5EF4-FFF2-40B4-BE49-F238E27FC236}">
                    <a16:creationId xmlns:a16="http://schemas.microsoft.com/office/drawing/2014/main" id="{A4D110B5-DE88-4055-99FF-66A8DFEB6140}"/>
                  </a:ext>
                </a:extLst>
              </p:cNvPr>
              <p:cNvSpPr/>
              <p:nvPr/>
            </p:nvSpPr>
            <p:spPr>
              <a:xfrm>
                <a:off x="6077242" y="450164"/>
                <a:ext cx="2321169" cy="2504049"/>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Textfeld 54">
                <a:extLst>
                  <a:ext uri="{FF2B5EF4-FFF2-40B4-BE49-F238E27FC236}">
                    <a16:creationId xmlns:a16="http://schemas.microsoft.com/office/drawing/2014/main" id="{8206C9A4-742B-4437-A7B6-EC107A071BA7}"/>
                  </a:ext>
                </a:extLst>
              </p:cNvPr>
              <p:cNvSpPr txBox="1"/>
              <p:nvPr/>
            </p:nvSpPr>
            <p:spPr>
              <a:xfrm>
                <a:off x="6184961" y="2181680"/>
                <a:ext cx="2105728" cy="727871"/>
              </a:xfrm>
              <a:prstGeom prst="rect">
                <a:avLst/>
              </a:prstGeom>
              <a:grpFill/>
            </p:spPr>
            <p:txBody>
              <a:bodyPr wrap="square" rtlCol="0">
                <a:spAutoFit/>
              </a:bodyPr>
              <a:lstStyle/>
              <a:p>
                <a:pPr algn="ctr"/>
                <a:r>
                  <a:rPr lang="de-DE" sz="1400" dirty="0">
                    <a:solidFill>
                      <a:schemeClr val="bg1"/>
                    </a:solidFill>
                  </a:rPr>
                  <a:t>Release &amp; Integration Expert</a:t>
                </a:r>
              </a:p>
            </p:txBody>
          </p:sp>
        </p:grpSp>
        <p:pic>
          <p:nvPicPr>
            <p:cNvPr id="53" name="Grafik 52">
              <a:extLst>
                <a:ext uri="{FF2B5EF4-FFF2-40B4-BE49-F238E27FC236}">
                  <a16:creationId xmlns:a16="http://schemas.microsoft.com/office/drawing/2014/main" id="{03859795-C620-4E91-A129-19FED9DAAB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2281" y="785275"/>
              <a:ext cx="1195200" cy="1195200"/>
            </a:xfrm>
            <a:prstGeom prst="rect">
              <a:avLst/>
            </a:prstGeom>
          </p:spPr>
        </p:pic>
      </p:grpSp>
    </p:spTree>
    <p:extLst>
      <p:ext uri="{BB962C8B-B14F-4D97-AF65-F5344CB8AC3E}">
        <p14:creationId xmlns:p14="http://schemas.microsoft.com/office/powerpoint/2010/main" val="2194416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940D8A-E688-45F6-B382-819F6273F237}"/>
              </a:ext>
            </a:extLst>
          </p:cNvPr>
          <p:cNvSpPr>
            <a:spLocks noGrp="1"/>
          </p:cNvSpPr>
          <p:nvPr>
            <p:ph type="title"/>
          </p:nvPr>
        </p:nvSpPr>
        <p:spPr/>
        <p:txBody>
          <a:bodyPr/>
          <a:lstStyle/>
          <a:p>
            <a:r>
              <a:rPr lang="de-DE" dirty="0"/>
              <a:t>Transition game – </a:t>
            </a:r>
            <a:r>
              <a:rPr lang="de-DE" dirty="0" err="1"/>
              <a:t>how</a:t>
            </a:r>
            <a:r>
              <a:rPr lang="de-DE" dirty="0"/>
              <a:t> about </a:t>
            </a:r>
            <a:r>
              <a:rPr lang="de-DE" dirty="0" err="1"/>
              <a:t>now</a:t>
            </a:r>
            <a:endParaRPr lang="en-US" dirty="0"/>
          </a:p>
        </p:txBody>
      </p:sp>
      <p:sp>
        <p:nvSpPr>
          <p:cNvPr id="4" name="Datumsplatzhalter 3">
            <a:extLst>
              <a:ext uri="{FF2B5EF4-FFF2-40B4-BE49-F238E27FC236}">
                <a16:creationId xmlns:a16="http://schemas.microsoft.com/office/drawing/2014/main" id="{AF8C1BAB-721F-47A1-A050-5A1F980B0CCD}"/>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9E9537AF-2651-4013-BB33-83EBEB6ECCCE}"/>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22DFB97A-6583-4CEC-91E8-9310BC399F39}"/>
              </a:ext>
            </a:extLst>
          </p:cNvPr>
          <p:cNvSpPr>
            <a:spLocks noGrp="1"/>
          </p:cNvSpPr>
          <p:nvPr>
            <p:ph type="sldNum" sz="quarter" idx="12"/>
          </p:nvPr>
        </p:nvSpPr>
        <p:spPr/>
        <p:txBody>
          <a:bodyPr/>
          <a:lstStyle/>
          <a:p>
            <a:fld id="{F98696F4-D332-CD42-A08A-0A026FCF54CF}" type="slidenum">
              <a:rPr lang="en-US" smtClean="0"/>
              <a:t>19</a:t>
            </a:fld>
            <a:endParaRPr lang="en-US"/>
          </a:p>
        </p:txBody>
      </p:sp>
      <p:grpSp>
        <p:nvGrpSpPr>
          <p:cNvPr id="7" name="Gruppieren 6">
            <a:extLst>
              <a:ext uri="{FF2B5EF4-FFF2-40B4-BE49-F238E27FC236}">
                <a16:creationId xmlns:a16="http://schemas.microsoft.com/office/drawing/2014/main" id="{BDCDF053-3D22-483A-B01A-1B779112F314}"/>
              </a:ext>
            </a:extLst>
          </p:cNvPr>
          <p:cNvGrpSpPr/>
          <p:nvPr/>
        </p:nvGrpSpPr>
        <p:grpSpPr>
          <a:xfrm>
            <a:off x="772480" y="1730458"/>
            <a:ext cx="1800000" cy="1800000"/>
            <a:chOff x="675249" y="450166"/>
            <a:chExt cx="2321169" cy="2504049"/>
          </a:xfrm>
        </p:grpSpPr>
        <p:sp>
          <p:nvSpPr>
            <p:cNvPr id="8" name="Rechteck: abgerundete Ecken 7">
              <a:extLst>
                <a:ext uri="{FF2B5EF4-FFF2-40B4-BE49-F238E27FC236}">
                  <a16:creationId xmlns:a16="http://schemas.microsoft.com/office/drawing/2014/main" id="{9C8D0E30-06FC-4F05-969A-705496AA4AEB}"/>
                </a:ext>
              </a:extLst>
            </p:cNvPr>
            <p:cNvSpPr/>
            <p:nvPr/>
          </p:nvSpPr>
          <p:spPr>
            <a:xfrm>
              <a:off x="675249" y="450166"/>
              <a:ext cx="2321169" cy="2504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a:extLst>
                <a:ext uri="{FF2B5EF4-FFF2-40B4-BE49-F238E27FC236}">
                  <a16:creationId xmlns:a16="http://schemas.microsoft.com/office/drawing/2014/main" id="{6CFA36D8-9621-4321-9321-5F57954B0EA2}"/>
                </a:ext>
              </a:extLst>
            </p:cNvPr>
            <p:cNvGrpSpPr/>
            <p:nvPr/>
          </p:nvGrpSpPr>
          <p:grpSpPr>
            <a:xfrm>
              <a:off x="1083212" y="682880"/>
              <a:ext cx="1575582" cy="1796606"/>
              <a:chOff x="1083212" y="682880"/>
              <a:chExt cx="1575582" cy="1796606"/>
            </a:xfrm>
          </p:grpSpPr>
          <p:pic>
            <p:nvPicPr>
              <p:cNvPr id="10" name="Grafik 9">
                <a:extLst>
                  <a:ext uri="{FF2B5EF4-FFF2-40B4-BE49-F238E27FC236}">
                    <a16:creationId xmlns:a16="http://schemas.microsoft.com/office/drawing/2014/main" id="{3AF07E4A-064E-4742-B168-0D6ABEA336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552" y="682880"/>
                <a:ext cx="1194561" cy="1194561"/>
              </a:xfrm>
              <a:prstGeom prst="rect">
                <a:avLst/>
              </a:prstGeom>
            </p:spPr>
          </p:pic>
          <p:sp>
            <p:nvSpPr>
              <p:cNvPr id="11" name="Textfeld 10">
                <a:extLst>
                  <a:ext uri="{FF2B5EF4-FFF2-40B4-BE49-F238E27FC236}">
                    <a16:creationId xmlns:a16="http://schemas.microsoft.com/office/drawing/2014/main" id="{39AF50A5-A19A-41D3-A9B2-1E3DDD5FD595}"/>
                  </a:ext>
                </a:extLst>
              </p:cNvPr>
              <p:cNvSpPr txBox="1"/>
              <p:nvPr/>
            </p:nvSpPr>
            <p:spPr>
              <a:xfrm>
                <a:off x="1083212" y="2110154"/>
                <a:ext cx="1575582" cy="369332"/>
              </a:xfrm>
              <a:prstGeom prst="rect">
                <a:avLst/>
              </a:prstGeom>
              <a:noFill/>
            </p:spPr>
            <p:txBody>
              <a:bodyPr wrap="square" rtlCol="0">
                <a:spAutoFit/>
              </a:bodyPr>
              <a:lstStyle/>
              <a:p>
                <a:r>
                  <a:rPr lang="de-DE" dirty="0">
                    <a:solidFill>
                      <a:schemeClr val="bg1"/>
                    </a:solidFill>
                  </a:rPr>
                  <a:t>Back-End </a:t>
                </a:r>
                <a:r>
                  <a:rPr lang="de-DE" dirty="0" err="1">
                    <a:solidFill>
                      <a:schemeClr val="bg1"/>
                    </a:solidFill>
                  </a:rPr>
                  <a:t>Dev</a:t>
                </a:r>
                <a:r>
                  <a:rPr lang="de-DE" dirty="0">
                    <a:solidFill>
                      <a:schemeClr val="bg1"/>
                    </a:solidFill>
                  </a:rPr>
                  <a:t>.</a:t>
                </a:r>
              </a:p>
            </p:txBody>
          </p:sp>
        </p:grpSp>
      </p:grpSp>
      <p:grpSp>
        <p:nvGrpSpPr>
          <p:cNvPr id="56" name="Gruppieren 55">
            <a:extLst>
              <a:ext uri="{FF2B5EF4-FFF2-40B4-BE49-F238E27FC236}">
                <a16:creationId xmlns:a16="http://schemas.microsoft.com/office/drawing/2014/main" id="{F9433720-EB11-4930-80F5-12D5BB4A1CEC}"/>
              </a:ext>
            </a:extLst>
          </p:cNvPr>
          <p:cNvGrpSpPr/>
          <p:nvPr/>
        </p:nvGrpSpPr>
        <p:grpSpPr>
          <a:xfrm>
            <a:off x="2891192" y="1746402"/>
            <a:ext cx="1800000" cy="1839590"/>
            <a:chOff x="675249" y="450166"/>
            <a:chExt cx="2321169" cy="2559124"/>
          </a:xfrm>
        </p:grpSpPr>
        <p:sp>
          <p:nvSpPr>
            <p:cNvPr id="57" name="Rechteck: abgerundete Ecken 56">
              <a:extLst>
                <a:ext uri="{FF2B5EF4-FFF2-40B4-BE49-F238E27FC236}">
                  <a16:creationId xmlns:a16="http://schemas.microsoft.com/office/drawing/2014/main" id="{265FE801-9564-4A1E-A906-C23D952EEA0A}"/>
                </a:ext>
              </a:extLst>
            </p:cNvPr>
            <p:cNvSpPr/>
            <p:nvPr/>
          </p:nvSpPr>
          <p:spPr>
            <a:xfrm>
              <a:off x="675249" y="450166"/>
              <a:ext cx="2321169" cy="2504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8" name="Gruppieren 57">
              <a:extLst>
                <a:ext uri="{FF2B5EF4-FFF2-40B4-BE49-F238E27FC236}">
                  <a16:creationId xmlns:a16="http://schemas.microsoft.com/office/drawing/2014/main" id="{82E2957E-50B8-4376-87CB-B2997CF7E890}"/>
                </a:ext>
              </a:extLst>
            </p:cNvPr>
            <p:cNvGrpSpPr/>
            <p:nvPr/>
          </p:nvGrpSpPr>
          <p:grpSpPr>
            <a:xfrm>
              <a:off x="1083212" y="682880"/>
              <a:ext cx="1575582" cy="2326410"/>
              <a:chOff x="1083212" y="682880"/>
              <a:chExt cx="1575582" cy="2326410"/>
            </a:xfrm>
          </p:grpSpPr>
          <p:pic>
            <p:nvPicPr>
              <p:cNvPr id="59" name="Grafik 58">
                <a:extLst>
                  <a:ext uri="{FF2B5EF4-FFF2-40B4-BE49-F238E27FC236}">
                    <a16:creationId xmlns:a16="http://schemas.microsoft.com/office/drawing/2014/main" id="{B576F34E-669D-4946-8CBF-60250AE0D9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552" y="682880"/>
                <a:ext cx="1194561" cy="1194561"/>
              </a:xfrm>
              <a:prstGeom prst="rect">
                <a:avLst/>
              </a:prstGeom>
            </p:spPr>
          </p:pic>
          <p:sp>
            <p:nvSpPr>
              <p:cNvPr id="60" name="Textfeld 59">
                <a:extLst>
                  <a:ext uri="{FF2B5EF4-FFF2-40B4-BE49-F238E27FC236}">
                    <a16:creationId xmlns:a16="http://schemas.microsoft.com/office/drawing/2014/main" id="{9D5D1FAF-A2CE-44FE-9D63-756DEB7B1FA1}"/>
                  </a:ext>
                </a:extLst>
              </p:cNvPr>
              <p:cNvSpPr txBox="1"/>
              <p:nvPr/>
            </p:nvSpPr>
            <p:spPr>
              <a:xfrm>
                <a:off x="1083212" y="2110154"/>
                <a:ext cx="1575582" cy="899136"/>
              </a:xfrm>
              <a:prstGeom prst="rect">
                <a:avLst/>
              </a:prstGeom>
              <a:noFill/>
            </p:spPr>
            <p:txBody>
              <a:bodyPr wrap="square" rtlCol="0">
                <a:spAutoFit/>
              </a:bodyPr>
              <a:lstStyle/>
              <a:p>
                <a:r>
                  <a:rPr lang="de-DE" dirty="0">
                    <a:solidFill>
                      <a:schemeClr val="bg1"/>
                    </a:solidFill>
                  </a:rPr>
                  <a:t>Front-End </a:t>
                </a:r>
                <a:r>
                  <a:rPr lang="de-DE" dirty="0" err="1">
                    <a:solidFill>
                      <a:schemeClr val="bg1"/>
                    </a:solidFill>
                  </a:rPr>
                  <a:t>Dev</a:t>
                </a:r>
                <a:r>
                  <a:rPr lang="de-DE" dirty="0">
                    <a:solidFill>
                      <a:schemeClr val="bg1"/>
                    </a:solidFill>
                  </a:rPr>
                  <a:t>.</a:t>
                </a:r>
              </a:p>
            </p:txBody>
          </p:sp>
        </p:grpSp>
      </p:grpSp>
      <p:grpSp>
        <p:nvGrpSpPr>
          <p:cNvPr id="61" name="Gruppieren 60">
            <a:extLst>
              <a:ext uri="{FF2B5EF4-FFF2-40B4-BE49-F238E27FC236}">
                <a16:creationId xmlns:a16="http://schemas.microsoft.com/office/drawing/2014/main" id="{D06D46C0-5D4C-4DCB-8FFF-BC3329BB6BEF}"/>
              </a:ext>
            </a:extLst>
          </p:cNvPr>
          <p:cNvGrpSpPr/>
          <p:nvPr/>
        </p:nvGrpSpPr>
        <p:grpSpPr>
          <a:xfrm>
            <a:off x="4981904" y="1746402"/>
            <a:ext cx="1800000" cy="1800000"/>
            <a:chOff x="675249" y="450166"/>
            <a:chExt cx="2321169" cy="2504049"/>
          </a:xfrm>
        </p:grpSpPr>
        <p:sp>
          <p:nvSpPr>
            <p:cNvPr id="62" name="Rechteck: abgerundete Ecken 61">
              <a:extLst>
                <a:ext uri="{FF2B5EF4-FFF2-40B4-BE49-F238E27FC236}">
                  <a16:creationId xmlns:a16="http://schemas.microsoft.com/office/drawing/2014/main" id="{AD35EECE-01AB-4088-A56B-6EE2672165C9}"/>
                </a:ext>
              </a:extLst>
            </p:cNvPr>
            <p:cNvSpPr/>
            <p:nvPr/>
          </p:nvSpPr>
          <p:spPr>
            <a:xfrm>
              <a:off x="675249" y="450166"/>
              <a:ext cx="2321169" cy="2504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3" name="Gruppieren 62">
              <a:extLst>
                <a:ext uri="{FF2B5EF4-FFF2-40B4-BE49-F238E27FC236}">
                  <a16:creationId xmlns:a16="http://schemas.microsoft.com/office/drawing/2014/main" id="{9F719216-1F94-4A97-867C-F6479938D575}"/>
                </a:ext>
              </a:extLst>
            </p:cNvPr>
            <p:cNvGrpSpPr/>
            <p:nvPr/>
          </p:nvGrpSpPr>
          <p:grpSpPr>
            <a:xfrm>
              <a:off x="1083212" y="682880"/>
              <a:ext cx="1575582" cy="1941066"/>
              <a:chOff x="1083212" y="682880"/>
              <a:chExt cx="1575582" cy="1941066"/>
            </a:xfrm>
          </p:grpSpPr>
          <p:pic>
            <p:nvPicPr>
              <p:cNvPr id="64" name="Grafik 63">
                <a:extLst>
                  <a:ext uri="{FF2B5EF4-FFF2-40B4-BE49-F238E27FC236}">
                    <a16:creationId xmlns:a16="http://schemas.microsoft.com/office/drawing/2014/main" id="{B9A91DF6-3793-40F8-8956-F5A1AE0AC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552" y="682880"/>
                <a:ext cx="1194561" cy="1194561"/>
              </a:xfrm>
              <a:prstGeom prst="rect">
                <a:avLst/>
              </a:prstGeom>
            </p:spPr>
          </p:pic>
          <p:sp>
            <p:nvSpPr>
              <p:cNvPr id="65" name="Textfeld 64">
                <a:extLst>
                  <a:ext uri="{FF2B5EF4-FFF2-40B4-BE49-F238E27FC236}">
                    <a16:creationId xmlns:a16="http://schemas.microsoft.com/office/drawing/2014/main" id="{752DADC1-6B42-436A-9C13-3EAC41C5CD8F}"/>
                  </a:ext>
                </a:extLst>
              </p:cNvPr>
              <p:cNvSpPr txBox="1"/>
              <p:nvPr/>
            </p:nvSpPr>
            <p:spPr>
              <a:xfrm>
                <a:off x="1083212" y="2110154"/>
                <a:ext cx="1575582" cy="513792"/>
              </a:xfrm>
              <a:prstGeom prst="rect">
                <a:avLst/>
              </a:prstGeom>
              <a:noFill/>
            </p:spPr>
            <p:txBody>
              <a:bodyPr wrap="square" rtlCol="0">
                <a:spAutoFit/>
              </a:bodyPr>
              <a:lstStyle/>
              <a:p>
                <a:pPr algn="ctr"/>
                <a:r>
                  <a:rPr lang="de-DE" dirty="0">
                    <a:solidFill>
                      <a:schemeClr val="bg1"/>
                    </a:solidFill>
                  </a:rPr>
                  <a:t>Editor</a:t>
                </a:r>
              </a:p>
            </p:txBody>
          </p:sp>
        </p:grpSp>
      </p:grpSp>
      <p:grpSp>
        <p:nvGrpSpPr>
          <p:cNvPr id="66" name="Gruppieren 65">
            <a:extLst>
              <a:ext uri="{FF2B5EF4-FFF2-40B4-BE49-F238E27FC236}">
                <a16:creationId xmlns:a16="http://schemas.microsoft.com/office/drawing/2014/main" id="{98F6DBC3-E7B9-443C-AFE5-C520255D5E71}"/>
              </a:ext>
            </a:extLst>
          </p:cNvPr>
          <p:cNvGrpSpPr/>
          <p:nvPr/>
        </p:nvGrpSpPr>
        <p:grpSpPr>
          <a:xfrm>
            <a:off x="7066330" y="1730458"/>
            <a:ext cx="1800000" cy="1800000"/>
            <a:chOff x="675249" y="450166"/>
            <a:chExt cx="2321169" cy="2504049"/>
          </a:xfrm>
        </p:grpSpPr>
        <p:sp>
          <p:nvSpPr>
            <p:cNvPr id="67" name="Rechteck: abgerundete Ecken 66">
              <a:extLst>
                <a:ext uri="{FF2B5EF4-FFF2-40B4-BE49-F238E27FC236}">
                  <a16:creationId xmlns:a16="http://schemas.microsoft.com/office/drawing/2014/main" id="{917298B0-98D6-4EE4-A846-D02E55FF0222}"/>
                </a:ext>
              </a:extLst>
            </p:cNvPr>
            <p:cNvSpPr/>
            <p:nvPr/>
          </p:nvSpPr>
          <p:spPr>
            <a:xfrm>
              <a:off x="675249" y="450166"/>
              <a:ext cx="2321169" cy="2504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8" name="Gruppieren 67">
              <a:extLst>
                <a:ext uri="{FF2B5EF4-FFF2-40B4-BE49-F238E27FC236}">
                  <a16:creationId xmlns:a16="http://schemas.microsoft.com/office/drawing/2014/main" id="{77B1B170-62A8-41CC-903D-5D3CBF8E78EA}"/>
                </a:ext>
              </a:extLst>
            </p:cNvPr>
            <p:cNvGrpSpPr/>
            <p:nvPr/>
          </p:nvGrpSpPr>
          <p:grpSpPr>
            <a:xfrm>
              <a:off x="1083212" y="682880"/>
              <a:ext cx="1575582" cy="1941066"/>
              <a:chOff x="1083212" y="682880"/>
              <a:chExt cx="1575582" cy="1941066"/>
            </a:xfrm>
          </p:grpSpPr>
          <p:pic>
            <p:nvPicPr>
              <p:cNvPr id="69" name="Grafik 68">
                <a:extLst>
                  <a:ext uri="{FF2B5EF4-FFF2-40B4-BE49-F238E27FC236}">
                    <a16:creationId xmlns:a16="http://schemas.microsoft.com/office/drawing/2014/main" id="{042EEE79-B19D-4A14-B852-803EF3FC0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552" y="682880"/>
                <a:ext cx="1194561" cy="1194561"/>
              </a:xfrm>
              <a:prstGeom prst="rect">
                <a:avLst/>
              </a:prstGeom>
            </p:spPr>
          </p:pic>
          <p:sp>
            <p:nvSpPr>
              <p:cNvPr id="70" name="Textfeld 69">
                <a:extLst>
                  <a:ext uri="{FF2B5EF4-FFF2-40B4-BE49-F238E27FC236}">
                    <a16:creationId xmlns:a16="http://schemas.microsoft.com/office/drawing/2014/main" id="{C81F7812-B8A5-499B-9F6C-423EED32AC3A}"/>
                  </a:ext>
                </a:extLst>
              </p:cNvPr>
              <p:cNvSpPr txBox="1"/>
              <p:nvPr/>
            </p:nvSpPr>
            <p:spPr>
              <a:xfrm>
                <a:off x="1083212" y="2110154"/>
                <a:ext cx="1575582" cy="513792"/>
              </a:xfrm>
              <a:prstGeom prst="rect">
                <a:avLst/>
              </a:prstGeom>
              <a:noFill/>
            </p:spPr>
            <p:txBody>
              <a:bodyPr wrap="square" rtlCol="0">
                <a:spAutoFit/>
              </a:bodyPr>
              <a:lstStyle/>
              <a:p>
                <a:pPr algn="ctr"/>
                <a:r>
                  <a:rPr lang="de-DE" dirty="0">
                    <a:solidFill>
                      <a:schemeClr val="bg1"/>
                    </a:solidFill>
                  </a:rPr>
                  <a:t>Tester</a:t>
                </a:r>
              </a:p>
            </p:txBody>
          </p:sp>
        </p:grpSp>
      </p:grpSp>
      <p:grpSp>
        <p:nvGrpSpPr>
          <p:cNvPr id="71" name="Gruppieren 70">
            <a:extLst>
              <a:ext uri="{FF2B5EF4-FFF2-40B4-BE49-F238E27FC236}">
                <a16:creationId xmlns:a16="http://schemas.microsoft.com/office/drawing/2014/main" id="{A1F165D0-B93B-4BB4-A0FD-AB150BE151AF}"/>
              </a:ext>
            </a:extLst>
          </p:cNvPr>
          <p:cNvGrpSpPr/>
          <p:nvPr/>
        </p:nvGrpSpPr>
        <p:grpSpPr>
          <a:xfrm>
            <a:off x="9182694" y="1746402"/>
            <a:ext cx="1800000" cy="1839590"/>
            <a:chOff x="675249" y="450166"/>
            <a:chExt cx="2321169" cy="2559124"/>
          </a:xfrm>
        </p:grpSpPr>
        <p:sp>
          <p:nvSpPr>
            <p:cNvPr id="72" name="Rechteck: abgerundete Ecken 71">
              <a:extLst>
                <a:ext uri="{FF2B5EF4-FFF2-40B4-BE49-F238E27FC236}">
                  <a16:creationId xmlns:a16="http://schemas.microsoft.com/office/drawing/2014/main" id="{498F0D85-D3EF-4986-AB1A-578EA6BBEB40}"/>
                </a:ext>
              </a:extLst>
            </p:cNvPr>
            <p:cNvSpPr/>
            <p:nvPr/>
          </p:nvSpPr>
          <p:spPr>
            <a:xfrm>
              <a:off x="675249" y="450166"/>
              <a:ext cx="2321169" cy="2504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3" name="Gruppieren 72">
              <a:extLst>
                <a:ext uri="{FF2B5EF4-FFF2-40B4-BE49-F238E27FC236}">
                  <a16:creationId xmlns:a16="http://schemas.microsoft.com/office/drawing/2014/main" id="{9C31D296-66BD-4A7A-862B-477EAFCD73C7}"/>
                </a:ext>
              </a:extLst>
            </p:cNvPr>
            <p:cNvGrpSpPr/>
            <p:nvPr/>
          </p:nvGrpSpPr>
          <p:grpSpPr>
            <a:xfrm>
              <a:off x="1083212" y="682880"/>
              <a:ext cx="1575582" cy="2326410"/>
              <a:chOff x="1083212" y="682880"/>
              <a:chExt cx="1575582" cy="2326410"/>
            </a:xfrm>
          </p:grpSpPr>
          <p:pic>
            <p:nvPicPr>
              <p:cNvPr id="74" name="Grafik 73">
                <a:extLst>
                  <a:ext uri="{FF2B5EF4-FFF2-40B4-BE49-F238E27FC236}">
                    <a16:creationId xmlns:a16="http://schemas.microsoft.com/office/drawing/2014/main" id="{0CF65B2F-71C5-4F49-B608-52C621CB4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552" y="682880"/>
                <a:ext cx="1194561" cy="1194561"/>
              </a:xfrm>
              <a:prstGeom prst="rect">
                <a:avLst/>
              </a:prstGeom>
            </p:spPr>
          </p:pic>
          <p:sp>
            <p:nvSpPr>
              <p:cNvPr id="75" name="Textfeld 74">
                <a:extLst>
                  <a:ext uri="{FF2B5EF4-FFF2-40B4-BE49-F238E27FC236}">
                    <a16:creationId xmlns:a16="http://schemas.microsoft.com/office/drawing/2014/main" id="{0A96EDE5-E026-4C3D-981B-DCD0CE428E06}"/>
                  </a:ext>
                </a:extLst>
              </p:cNvPr>
              <p:cNvSpPr txBox="1"/>
              <p:nvPr/>
            </p:nvSpPr>
            <p:spPr>
              <a:xfrm>
                <a:off x="1083212" y="2110154"/>
                <a:ext cx="1575582" cy="899136"/>
              </a:xfrm>
              <a:prstGeom prst="rect">
                <a:avLst/>
              </a:prstGeom>
              <a:noFill/>
            </p:spPr>
            <p:txBody>
              <a:bodyPr wrap="square" rtlCol="0">
                <a:spAutoFit/>
              </a:bodyPr>
              <a:lstStyle/>
              <a:p>
                <a:r>
                  <a:rPr lang="de-DE" dirty="0">
                    <a:solidFill>
                      <a:schemeClr val="bg1"/>
                    </a:solidFill>
                  </a:rPr>
                  <a:t>Database </a:t>
                </a:r>
                <a:r>
                  <a:rPr lang="de-DE" dirty="0" err="1">
                    <a:solidFill>
                      <a:schemeClr val="bg1"/>
                    </a:solidFill>
                  </a:rPr>
                  <a:t>Specialist</a:t>
                </a:r>
                <a:endParaRPr lang="de-DE" dirty="0">
                  <a:solidFill>
                    <a:schemeClr val="bg1"/>
                  </a:solidFill>
                </a:endParaRPr>
              </a:p>
            </p:txBody>
          </p:sp>
        </p:grpSp>
      </p:grpSp>
      <p:grpSp>
        <p:nvGrpSpPr>
          <p:cNvPr id="76" name="Gruppieren 75">
            <a:extLst>
              <a:ext uri="{FF2B5EF4-FFF2-40B4-BE49-F238E27FC236}">
                <a16:creationId xmlns:a16="http://schemas.microsoft.com/office/drawing/2014/main" id="{CA7D0CCA-4E82-4FFA-B717-84E8E4F415FF}"/>
              </a:ext>
            </a:extLst>
          </p:cNvPr>
          <p:cNvGrpSpPr/>
          <p:nvPr/>
        </p:nvGrpSpPr>
        <p:grpSpPr>
          <a:xfrm>
            <a:off x="777940" y="3755702"/>
            <a:ext cx="1800000" cy="1800000"/>
            <a:chOff x="675249" y="450166"/>
            <a:chExt cx="2321169" cy="2504049"/>
          </a:xfrm>
        </p:grpSpPr>
        <p:sp>
          <p:nvSpPr>
            <p:cNvPr id="77" name="Rechteck: abgerundete Ecken 76">
              <a:extLst>
                <a:ext uri="{FF2B5EF4-FFF2-40B4-BE49-F238E27FC236}">
                  <a16:creationId xmlns:a16="http://schemas.microsoft.com/office/drawing/2014/main" id="{37521829-DEAA-424E-AF0E-EC4A0BB61C4A}"/>
                </a:ext>
              </a:extLst>
            </p:cNvPr>
            <p:cNvSpPr/>
            <p:nvPr/>
          </p:nvSpPr>
          <p:spPr>
            <a:xfrm>
              <a:off x="675249" y="450166"/>
              <a:ext cx="2321169" cy="2504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8" name="Gruppieren 77">
              <a:extLst>
                <a:ext uri="{FF2B5EF4-FFF2-40B4-BE49-F238E27FC236}">
                  <a16:creationId xmlns:a16="http://schemas.microsoft.com/office/drawing/2014/main" id="{9966C8A6-B2AE-4B1C-99BA-B00E5B0C4ECA}"/>
                </a:ext>
              </a:extLst>
            </p:cNvPr>
            <p:cNvGrpSpPr/>
            <p:nvPr/>
          </p:nvGrpSpPr>
          <p:grpSpPr>
            <a:xfrm>
              <a:off x="1083212" y="682880"/>
              <a:ext cx="1575582" cy="2240777"/>
              <a:chOff x="1083212" y="682880"/>
              <a:chExt cx="1575582" cy="2240777"/>
            </a:xfrm>
          </p:grpSpPr>
          <p:pic>
            <p:nvPicPr>
              <p:cNvPr id="79" name="Grafik 78">
                <a:extLst>
                  <a:ext uri="{FF2B5EF4-FFF2-40B4-BE49-F238E27FC236}">
                    <a16:creationId xmlns:a16="http://schemas.microsoft.com/office/drawing/2014/main" id="{8F949DDF-21C9-464C-A8BD-0D9732604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552" y="682880"/>
                <a:ext cx="1194561" cy="1194561"/>
              </a:xfrm>
              <a:prstGeom prst="rect">
                <a:avLst/>
              </a:prstGeom>
            </p:spPr>
          </p:pic>
          <p:sp>
            <p:nvSpPr>
              <p:cNvPr id="80" name="Textfeld 79">
                <a:extLst>
                  <a:ext uri="{FF2B5EF4-FFF2-40B4-BE49-F238E27FC236}">
                    <a16:creationId xmlns:a16="http://schemas.microsoft.com/office/drawing/2014/main" id="{CDDB9783-18A9-4A92-9B53-E9D2E00818DF}"/>
                  </a:ext>
                </a:extLst>
              </p:cNvPr>
              <p:cNvSpPr txBox="1"/>
              <p:nvPr/>
            </p:nvSpPr>
            <p:spPr>
              <a:xfrm>
                <a:off x="1083212" y="2110154"/>
                <a:ext cx="1575582" cy="813503"/>
              </a:xfrm>
              <a:prstGeom prst="rect">
                <a:avLst/>
              </a:prstGeom>
              <a:noFill/>
            </p:spPr>
            <p:txBody>
              <a:bodyPr wrap="square" rtlCol="0">
                <a:spAutoFit/>
              </a:bodyPr>
              <a:lstStyle/>
              <a:p>
                <a:pPr algn="ctr"/>
                <a:r>
                  <a:rPr lang="de-DE" sz="1600" dirty="0">
                    <a:solidFill>
                      <a:schemeClr val="bg1"/>
                    </a:solidFill>
                  </a:rPr>
                  <a:t>Business Analyst</a:t>
                </a:r>
              </a:p>
            </p:txBody>
          </p:sp>
        </p:grpSp>
      </p:grpSp>
      <p:grpSp>
        <p:nvGrpSpPr>
          <p:cNvPr id="81" name="Gruppieren 80">
            <a:extLst>
              <a:ext uri="{FF2B5EF4-FFF2-40B4-BE49-F238E27FC236}">
                <a16:creationId xmlns:a16="http://schemas.microsoft.com/office/drawing/2014/main" id="{3A8CCA9C-E67A-42F3-8F32-EB622B5CC877}"/>
              </a:ext>
            </a:extLst>
          </p:cNvPr>
          <p:cNvGrpSpPr/>
          <p:nvPr/>
        </p:nvGrpSpPr>
        <p:grpSpPr>
          <a:xfrm>
            <a:off x="2891192" y="3752124"/>
            <a:ext cx="1800000" cy="1800000"/>
            <a:chOff x="675249" y="450166"/>
            <a:chExt cx="2321169" cy="2504049"/>
          </a:xfrm>
        </p:grpSpPr>
        <p:sp>
          <p:nvSpPr>
            <p:cNvPr id="82" name="Rechteck: abgerundete Ecken 81">
              <a:extLst>
                <a:ext uri="{FF2B5EF4-FFF2-40B4-BE49-F238E27FC236}">
                  <a16:creationId xmlns:a16="http://schemas.microsoft.com/office/drawing/2014/main" id="{AF5C510D-D361-4573-AFAE-7415DE6D85AF}"/>
                </a:ext>
              </a:extLst>
            </p:cNvPr>
            <p:cNvSpPr/>
            <p:nvPr/>
          </p:nvSpPr>
          <p:spPr>
            <a:xfrm>
              <a:off x="675249" y="450166"/>
              <a:ext cx="2321169" cy="2504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3" name="Gruppieren 82">
              <a:extLst>
                <a:ext uri="{FF2B5EF4-FFF2-40B4-BE49-F238E27FC236}">
                  <a16:creationId xmlns:a16="http://schemas.microsoft.com/office/drawing/2014/main" id="{29A93C5E-169D-488E-9DDA-4A1C87662F9D}"/>
                </a:ext>
              </a:extLst>
            </p:cNvPr>
            <p:cNvGrpSpPr/>
            <p:nvPr/>
          </p:nvGrpSpPr>
          <p:grpSpPr>
            <a:xfrm>
              <a:off x="1083212" y="682880"/>
              <a:ext cx="1575582" cy="2155145"/>
              <a:chOff x="1083212" y="682880"/>
              <a:chExt cx="1575582" cy="2155145"/>
            </a:xfrm>
          </p:grpSpPr>
          <p:pic>
            <p:nvPicPr>
              <p:cNvPr id="84" name="Grafik 83">
                <a:extLst>
                  <a:ext uri="{FF2B5EF4-FFF2-40B4-BE49-F238E27FC236}">
                    <a16:creationId xmlns:a16="http://schemas.microsoft.com/office/drawing/2014/main" id="{7B2A8782-2033-4460-818F-C898F1CB4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552" y="682880"/>
                <a:ext cx="1194561" cy="1194561"/>
              </a:xfrm>
              <a:prstGeom prst="rect">
                <a:avLst/>
              </a:prstGeom>
            </p:spPr>
          </p:pic>
          <p:sp>
            <p:nvSpPr>
              <p:cNvPr id="85" name="Textfeld 84">
                <a:extLst>
                  <a:ext uri="{FF2B5EF4-FFF2-40B4-BE49-F238E27FC236}">
                    <a16:creationId xmlns:a16="http://schemas.microsoft.com/office/drawing/2014/main" id="{BF66529E-6FF8-450F-815E-75CA4D073A0A}"/>
                  </a:ext>
                </a:extLst>
              </p:cNvPr>
              <p:cNvSpPr txBox="1"/>
              <p:nvPr/>
            </p:nvSpPr>
            <p:spPr>
              <a:xfrm>
                <a:off x="1083212" y="2110154"/>
                <a:ext cx="1575582" cy="727871"/>
              </a:xfrm>
              <a:prstGeom prst="rect">
                <a:avLst/>
              </a:prstGeom>
              <a:noFill/>
            </p:spPr>
            <p:txBody>
              <a:bodyPr wrap="square" rtlCol="0">
                <a:spAutoFit/>
              </a:bodyPr>
              <a:lstStyle/>
              <a:p>
                <a:pPr algn="ctr"/>
                <a:r>
                  <a:rPr lang="de-DE" sz="1400" dirty="0">
                    <a:solidFill>
                      <a:schemeClr val="bg1"/>
                    </a:solidFill>
                  </a:rPr>
                  <a:t>System Administrator</a:t>
                </a:r>
              </a:p>
            </p:txBody>
          </p:sp>
        </p:grpSp>
      </p:grpSp>
      <p:grpSp>
        <p:nvGrpSpPr>
          <p:cNvPr id="86" name="Gruppieren 85">
            <a:extLst>
              <a:ext uri="{FF2B5EF4-FFF2-40B4-BE49-F238E27FC236}">
                <a16:creationId xmlns:a16="http://schemas.microsoft.com/office/drawing/2014/main" id="{383F665C-3C6B-4E61-A92E-847655164364}"/>
              </a:ext>
            </a:extLst>
          </p:cNvPr>
          <p:cNvGrpSpPr/>
          <p:nvPr/>
        </p:nvGrpSpPr>
        <p:grpSpPr>
          <a:xfrm>
            <a:off x="4981904" y="3752124"/>
            <a:ext cx="1800000" cy="1800000"/>
            <a:chOff x="675249" y="450166"/>
            <a:chExt cx="2321169" cy="2504049"/>
          </a:xfrm>
        </p:grpSpPr>
        <p:sp>
          <p:nvSpPr>
            <p:cNvPr id="87" name="Rechteck: abgerundete Ecken 86">
              <a:extLst>
                <a:ext uri="{FF2B5EF4-FFF2-40B4-BE49-F238E27FC236}">
                  <a16:creationId xmlns:a16="http://schemas.microsoft.com/office/drawing/2014/main" id="{9B170E7A-4CD9-4EB6-A918-6DCBF8F0AB94}"/>
                </a:ext>
              </a:extLst>
            </p:cNvPr>
            <p:cNvSpPr/>
            <p:nvPr/>
          </p:nvSpPr>
          <p:spPr>
            <a:xfrm>
              <a:off x="675249" y="450166"/>
              <a:ext cx="2321169" cy="2504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8" name="Gruppieren 87">
              <a:extLst>
                <a:ext uri="{FF2B5EF4-FFF2-40B4-BE49-F238E27FC236}">
                  <a16:creationId xmlns:a16="http://schemas.microsoft.com/office/drawing/2014/main" id="{7823DDCA-919E-4EE2-9CDC-E9528D1CE817}"/>
                </a:ext>
              </a:extLst>
            </p:cNvPr>
            <p:cNvGrpSpPr/>
            <p:nvPr/>
          </p:nvGrpSpPr>
          <p:grpSpPr>
            <a:xfrm>
              <a:off x="1083212" y="682880"/>
              <a:ext cx="1575582" cy="2240777"/>
              <a:chOff x="1083212" y="682880"/>
              <a:chExt cx="1575582" cy="2240777"/>
            </a:xfrm>
          </p:grpSpPr>
          <p:pic>
            <p:nvPicPr>
              <p:cNvPr id="89" name="Grafik 88">
                <a:extLst>
                  <a:ext uri="{FF2B5EF4-FFF2-40B4-BE49-F238E27FC236}">
                    <a16:creationId xmlns:a16="http://schemas.microsoft.com/office/drawing/2014/main" id="{E52A8AE6-00F5-4C92-A11C-2DE19D797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552" y="682880"/>
                <a:ext cx="1194561" cy="1194561"/>
              </a:xfrm>
              <a:prstGeom prst="rect">
                <a:avLst/>
              </a:prstGeom>
            </p:spPr>
          </p:pic>
          <p:sp>
            <p:nvSpPr>
              <p:cNvPr id="90" name="Textfeld 89">
                <a:extLst>
                  <a:ext uri="{FF2B5EF4-FFF2-40B4-BE49-F238E27FC236}">
                    <a16:creationId xmlns:a16="http://schemas.microsoft.com/office/drawing/2014/main" id="{6AE97DA4-0C69-40D4-8D6C-FEA49F274351}"/>
                  </a:ext>
                </a:extLst>
              </p:cNvPr>
              <p:cNvSpPr txBox="1"/>
              <p:nvPr/>
            </p:nvSpPr>
            <p:spPr>
              <a:xfrm>
                <a:off x="1083212" y="2110154"/>
                <a:ext cx="1575582" cy="813503"/>
              </a:xfrm>
              <a:prstGeom prst="rect">
                <a:avLst/>
              </a:prstGeom>
              <a:noFill/>
            </p:spPr>
            <p:txBody>
              <a:bodyPr wrap="square" rtlCol="0">
                <a:spAutoFit/>
              </a:bodyPr>
              <a:lstStyle/>
              <a:p>
                <a:pPr algn="ctr"/>
                <a:r>
                  <a:rPr lang="de-DE" sz="1600" dirty="0">
                    <a:solidFill>
                      <a:schemeClr val="bg1"/>
                    </a:solidFill>
                  </a:rPr>
                  <a:t>System </a:t>
                </a:r>
                <a:r>
                  <a:rPr lang="de-DE" sz="1600" dirty="0" err="1">
                    <a:solidFill>
                      <a:schemeClr val="bg1"/>
                    </a:solidFill>
                  </a:rPr>
                  <a:t>Architect</a:t>
                </a:r>
                <a:endParaRPr lang="de-DE" sz="1600" dirty="0">
                  <a:solidFill>
                    <a:schemeClr val="bg1"/>
                  </a:solidFill>
                </a:endParaRPr>
              </a:p>
            </p:txBody>
          </p:sp>
        </p:grpSp>
      </p:grpSp>
      <p:grpSp>
        <p:nvGrpSpPr>
          <p:cNvPr id="91" name="Gruppieren 90">
            <a:extLst>
              <a:ext uri="{FF2B5EF4-FFF2-40B4-BE49-F238E27FC236}">
                <a16:creationId xmlns:a16="http://schemas.microsoft.com/office/drawing/2014/main" id="{B6C4A75C-6020-41B4-B790-8DC4ACB2D9EE}"/>
              </a:ext>
            </a:extLst>
          </p:cNvPr>
          <p:cNvGrpSpPr/>
          <p:nvPr/>
        </p:nvGrpSpPr>
        <p:grpSpPr>
          <a:xfrm>
            <a:off x="7076232" y="3747789"/>
            <a:ext cx="1800000" cy="1800000"/>
            <a:chOff x="675249" y="450166"/>
            <a:chExt cx="2321169" cy="2504049"/>
          </a:xfrm>
        </p:grpSpPr>
        <p:sp>
          <p:nvSpPr>
            <p:cNvPr id="92" name="Rechteck: abgerundete Ecken 91">
              <a:extLst>
                <a:ext uri="{FF2B5EF4-FFF2-40B4-BE49-F238E27FC236}">
                  <a16:creationId xmlns:a16="http://schemas.microsoft.com/office/drawing/2014/main" id="{2EDEA7F3-BC7F-482D-AABE-74AE8E2D3895}"/>
                </a:ext>
              </a:extLst>
            </p:cNvPr>
            <p:cNvSpPr/>
            <p:nvPr/>
          </p:nvSpPr>
          <p:spPr>
            <a:xfrm>
              <a:off x="675249" y="450166"/>
              <a:ext cx="2321169" cy="2504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3" name="Gruppieren 92">
              <a:extLst>
                <a:ext uri="{FF2B5EF4-FFF2-40B4-BE49-F238E27FC236}">
                  <a16:creationId xmlns:a16="http://schemas.microsoft.com/office/drawing/2014/main" id="{084B0B5B-6AB7-42BE-A725-9A272264E6EA}"/>
                </a:ext>
              </a:extLst>
            </p:cNvPr>
            <p:cNvGrpSpPr/>
            <p:nvPr/>
          </p:nvGrpSpPr>
          <p:grpSpPr>
            <a:xfrm>
              <a:off x="1083212" y="682880"/>
              <a:ext cx="1575582" cy="2240777"/>
              <a:chOff x="1083212" y="682880"/>
              <a:chExt cx="1575582" cy="2240777"/>
            </a:xfrm>
          </p:grpSpPr>
          <p:pic>
            <p:nvPicPr>
              <p:cNvPr id="94" name="Grafik 93">
                <a:extLst>
                  <a:ext uri="{FF2B5EF4-FFF2-40B4-BE49-F238E27FC236}">
                    <a16:creationId xmlns:a16="http://schemas.microsoft.com/office/drawing/2014/main" id="{FB99D3BB-0DC7-4D2B-A982-0105DB4FA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552" y="682880"/>
                <a:ext cx="1194561" cy="1194561"/>
              </a:xfrm>
              <a:prstGeom prst="rect">
                <a:avLst/>
              </a:prstGeom>
            </p:spPr>
          </p:pic>
          <p:sp>
            <p:nvSpPr>
              <p:cNvPr id="95" name="Textfeld 94">
                <a:extLst>
                  <a:ext uri="{FF2B5EF4-FFF2-40B4-BE49-F238E27FC236}">
                    <a16:creationId xmlns:a16="http://schemas.microsoft.com/office/drawing/2014/main" id="{2678151E-58B8-4562-989F-D0751937882A}"/>
                  </a:ext>
                </a:extLst>
              </p:cNvPr>
              <p:cNvSpPr txBox="1"/>
              <p:nvPr/>
            </p:nvSpPr>
            <p:spPr>
              <a:xfrm>
                <a:off x="1083212" y="2110154"/>
                <a:ext cx="1575582" cy="813503"/>
              </a:xfrm>
              <a:prstGeom prst="rect">
                <a:avLst/>
              </a:prstGeom>
              <a:noFill/>
            </p:spPr>
            <p:txBody>
              <a:bodyPr wrap="square" rtlCol="0">
                <a:spAutoFit/>
              </a:bodyPr>
              <a:lstStyle/>
              <a:p>
                <a:pPr algn="ctr"/>
                <a:r>
                  <a:rPr lang="de-DE" sz="1600" dirty="0">
                    <a:solidFill>
                      <a:schemeClr val="bg1"/>
                    </a:solidFill>
                  </a:rPr>
                  <a:t>Team Leader</a:t>
                </a:r>
              </a:p>
            </p:txBody>
          </p:sp>
        </p:grpSp>
      </p:grpSp>
      <p:grpSp>
        <p:nvGrpSpPr>
          <p:cNvPr id="96" name="Gruppieren 95">
            <a:extLst>
              <a:ext uri="{FF2B5EF4-FFF2-40B4-BE49-F238E27FC236}">
                <a16:creationId xmlns:a16="http://schemas.microsoft.com/office/drawing/2014/main" id="{D23FB1E8-02F1-4FAF-9B7A-270BBA90F872}"/>
              </a:ext>
            </a:extLst>
          </p:cNvPr>
          <p:cNvGrpSpPr/>
          <p:nvPr/>
        </p:nvGrpSpPr>
        <p:grpSpPr>
          <a:xfrm>
            <a:off x="9183332" y="3755702"/>
            <a:ext cx="1800000" cy="1800000"/>
            <a:chOff x="675249" y="450166"/>
            <a:chExt cx="2321169" cy="2504049"/>
          </a:xfrm>
        </p:grpSpPr>
        <p:sp>
          <p:nvSpPr>
            <p:cNvPr id="97" name="Rechteck: abgerundete Ecken 96">
              <a:extLst>
                <a:ext uri="{FF2B5EF4-FFF2-40B4-BE49-F238E27FC236}">
                  <a16:creationId xmlns:a16="http://schemas.microsoft.com/office/drawing/2014/main" id="{F7B6EC75-1276-4874-85F0-7E4CB63CDD90}"/>
                </a:ext>
              </a:extLst>
            </p:cNvPr>
            <p:cNvSpPr/>
            <p:nvPr/>
          </p:nvSpPr>
          <p:spPr>
            <a:xfrm>
              <a:off x="675249" y="450166"/>
              <a:ext cx="2321169" cy="2504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8" name="Gruppieren 97">
              <a:extLst>
                <a:ext uri="{FF2B5EF4-FFF2-40B4-BE49-F238E27FC236}">
                  <a16:creationId xmlns:a16="http://schemas.microsoft.com/office/drawing/2014/main" id="{5B02F207-0145-41EE-9DBC-683B981081F8}"/>
                </a:ext>
              </a:extLst>
            </p:cNvPr>
            <p:cNvGrpSpPr/>
            <p:nvPr/>
          </p:nvGrpSpPr>
          <p:grpSpPr>
            <a:xfrm>
              <a:off x="690161" y="682880"/>
              <a:ext cx="2144899" cy="2155145"/>
              <a:chOff x="690161" y="682880"/>
              <a:chExt cx="2144899" cy="2155145"/>
            </a:xfrm>
          </p:grpSpPr>
          <p:pic>
            <p:nvPicPr>
              <p:cNvPr id="99" name="Grafik 98">
                <a:extLst>
                  <a:ext uri="{FF2B5EF4-FFF2-40B4-BE49-F238E27FC236}">
                    <a16:creationId xmlns:a16="http://schemas.microsoft.com/office/drawing/2014/main" id="{E3E588CA-6C9D-41C2-A908-9D57151EE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552" y="682880"/>
                <a:ext cx="1194561" cy="1194561"/>
              </a:xfrm>
              <a:prstGeom prst="rect">
                <a:avLst/>
              </a:prstGeom>
            </p:spPr>
          </p:pic>
          <p:sp>
            <p:nvSpPr>
              <p:cNvPr id="100" name="Textfeld 99">
                <a:extLst>
                  <a:ext uri="{FF2B5EF4-FFF2-40B4-BE49-F238E27FC236}">
                    <a16:creationId xmlns:a16="http://schemas.microsoft.com/office/drawing/2014/main" id="{15140404-566E-483A-9859-C2986D95B00F}"/>
                  </a:ext>
                </a:extLst>
              </p:cNvPr>
              <p:cNvSpPr txBox="1"/>
              <p:nvPr/>
            </p:nvSpPr>
            <p:spPr>
              <a:xfrm>
                <a:off x="690161" y="2110154"/>
                <a:ext cx="2144899" cy="727871"/>
              </a:xfrm>
              <a:prstGeom prst="rect">
                <a:avLst/>
              </a:prstGeom>
              <a:noFill/>
            </p:spPr>
            <p:txBody>
              <a:bodyPr wrap="square" rtlCol="0">
                <a:spAutoFit/>
              </a:bodyPr>
              <a:lstStyle/>
              <a:p>
                <a:pPr algn="ctr"/>
                <a:r>
                  <a:rPr lang="de-DE" sz="1400" dirty="0">
                    <a:solidFill>
                      <a:schemeClr val="bg1"/>
                    </a:solidFill>
                  </a:rPr>
                  <a:t>Release &amp; Integration Expert</a:t>
                </a:r>
              </a:p>
            </p:txBody>
          </p:sp>
        </p:grpSp>
      </p:grpSp>
    </p:spTree>
    <p:extLst>
      <p:ext uri="{BB962C8B-B14F-4D97-AF65-F5344CB8AC3E}">
        <p14:creationId xmlns:p14="http://schemas.microsoft.com/office/powerpoint/2010/main" val="362188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Ã¼r philips g7000">
            <a:extLst>
              <a:ext uri="{FF2B5EF4-FFF2-40B4-BE49-F238E27FC236}">
                <a16:creationId xmlns:a16="http://schemas.microsoft.com/office/drawing/2014/main" id="{DBF49CDC-49DE-449F-B0DC-AAB4CD164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0494" y="5528519"/>
            <a:ext cx="1505598" cy="8459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9C227B6-1CB2-2548-BFB9-A609C1774EBD}"/>
              </a:ext>
            </a:extLst>
          </p:cNvPr>
          <p:cNvSpPr>
            <a:spLocks noGrp="1"/>
          </p:cNvSpPr>
          <p:nvPr>
            <p:ph type="title"/>
          </p:nvPr>
        </p:nvSpPr>
        <p:spPr/>
        <p:txBody>
          <a:bodyPr/>
          <a:lstStyle/>
          <a:p>
            <a:r>
              <a:rPr lang="en-US" dirty="0"/>
              <a:t>Wolfgang richter</a:t>
            </a:r>
          </a:p>
        </p:txBody>
      </p:sp>
      <p:pic>
        <p:nvPicPr>
          <p:cNvPr id="8" name="Inhaltsplatzhalter 7">
            <a:extLst>
              <a:ext uri="{FF2B5EF4-FFF2-40B4-BE49-F238E27FC236}">
                <a16:creationId xmlns:a16="http://schemas.microsoft.com/office/drawing/2014/main" id="{66BCC736-7B59-41BC-9E21-24DCE062A84C}"/>
              </a:ext>
            </a:extLst>
          </p:cNvPr>
          <p:cNvPicPr>
            <a:picLocks noGrp="1" noChangeAspect="1"/>
          </p:cNvPicPr>
          <p:nvPr>
            <p:ph idx="1"/>
          </p:nvPr>
        </p:nvPicPr>
        <p:blipFill>
          <a:blip r:embed="rId3"/>
          <a:stretch>
            <a:fillRect/>
          </a:stretch>
        </p:blipFill>
        <p:spPr>
          <a:xfrm>
            <a:off x="1148039" y="1282132"/>
            <a:ext cx="2066176" cy="2863061"/>
          </a:xfrm>
        </p:spPr>
      </p:pic>
      <p:sp>
        <p:nvSpPr>
          <p:cNvPr id="4" name="Date Placeholder 3">
            <a:extLst>
              <a:ext uri="{FF2B5EF4-FFF2-40B4-BE49-F238E27FC236}">
                <a16:creationId xmlns:a16="http://schemas.microsoft.com/office/drawing/2014/main" id="{3453BE4E-0D9B-7740-A94D-A5F156882670}"/>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ooter Placeholder 4">
            <a:extLst>
              <a:ext uri="{FF2B5EF4-FFF2-40B4-BE49-F238E27FC236}">
                <a16:creationId xmlns:a16="http://schemas.microsoft.com/office/drawing/2014/main" id="{F0C84BC1-417C-6849-8DB8-6CA76C715F70}"/>
              </a:ext>
            </a:extLst>
          </p:cNvPr>
          <p:cNvSpPr>
            <a:spLocks noGrp="1"/>
          </p:cNvSpPr>
          <p:nvPr>
            <p:ph type="ftr" sz="quarter" idx="11"/>
          </p:nvPr>
        </p:nvSpPr>
        <p:spPr/>
        <p:txBody>
          <a:bodyPr/>
          <a:lstStyle/>
          <a:p>
            <a:r>
              <a:rPr lang="en-US"/>
              <a:t>© JIPP.IT GmbH</a:t>
            </a:r>
          </a:p>
        </p:txBody>
      </p:sp>
      <p:sp>
        <p:nvSpPr>
          <p:cNvPr id="6" name="Slide Number Placeholder 5">
            <a:extLst>
              <a:ext uri="{FF2B5EF4-FFF2-40B4-BE49-F238E27FC236}">
                <a16:creationId xmlns:a16="http://schemas.microsoft.com/office/drawing/2014/main" id="{75F5B1A7-4F68-F24A-B4FC-292EE7372CEF}"/>
              </a:ext>
            </a:extLst>
          </p:cNvPr>
          <p:cNvSpPr>
            <a:spLocks noGrp="1"/>
          </p:cNvSpPr>
          <p:nvPr>
            <p:ph type="sldNum" sz="quarter" idx="12"/>
          </p:nvPr>
        </p:nvSpPr>
        <p:spPr/>
        <p:txBody>
          <a:bodyPr/>
          <a:lstStyle/>
          <a:p>
            <a:fld id="{F98696F4-D332-CD42-A08A-0A026FCF54CF}" type="slidenum">
              <a:rPr lang="en-US" smtClean="0"/>
              <a:t>2</a:t>
            </a:fld>
            <a:endParaRPr lang="en-US"/>
          </a:p>
        </p:txBody>
      </p:sp>
      <p:sp>
        <p:nvSpPr>
          <p:cNvPr id="9" name="Textfeld 8">
            <a:extLst>
              <a:ext uri="{FF2B5EF4-FFF2-40B4-BE49-F238E27FC236}">
                <a16:creationId xmlns:a16="http://schemas.microsoft.com/office/drawing/2014/main" id="{14D64F2B-6F46-46BF-A9B7-071C8D08D5DE}"/>
              </a:ext>
            </a:extLst>
          </p:cNvPr>
          <p:cNvSpPr txBox="1"/>
          <p:nvPr/>
        </p:nvSpPr>
        <p:spPr>
          <a:xfrm>
            <a:off x="3483150" y="1202525"/>
            <a:ext cx="6460447" cy="4339650"/>
          </a:xfrm>
          <a:prstGeom prst="rect">
            <a:avLst/>
          </a:prstGeom>
          <a:noFill/>
        </p:spPr>
        <p:txBody>
          <a:bodyPr wrap="square" rtlCol="0">
            <a:spAutoFit/>
          </a:bodyPr>
          <a:lstStyle/>
          <a:p>
            <a:pPr marL="285750" indent="-285750">
              <a:buFont typeface="Arial" panose="020B0604020202020204" pitchFamily="34" charset="0"/>
              <a:buChar char="•"/>
            </a:pPr>
            <a:r>
              <a:rPr lang="de-DE" sz="2400" dirty="0"/>
              <a:t>Father of </a:t>
            </a:r>
            <a:r>
              <a:rPr lang="de-DE" sz="2400" dirty="0" err="1"/>
              <a:t>two</a:t>
            </a:r>
            <a:r>
              <a:rPr lang="de-DE" sz="2400" dirty="0"/>
              <a:t> </a:t>
            </a:r>
            <a:r>
              <a:rPr lang="de-DE" sz="2400" dirty="0" err="1"/>
              <a:t>wonderful</a:t>
            </a:r>
            <a:r>
              <a:rPr lang="de-DE" sz="2400" dirty="0"/>
              <a:t> </a:t>
            </a:r>
            <a:r>
              <a:rPr lang="de-DE" sz="2400" dirty="0" err="1"/>
              <a:t>daughters</a:t>
            </a:r>
            <a:endParaRPr lang="de-DE" sz="2400" dirty="0"/>
          </a:p>
          <a:p>
            <a:pPr marL="285750" indent="-285750">
              <a:buFont typeface="Arial" panose="020B0604020202020204" pitchFamily="34" charset="0"/>
              <a:buChar char="•"/>
            </a:pPr>
            <a:endParaRPr lang="de-DE" sz="2400" dirty="0"/>
          </a:p>
          <a:p>
            <a:pPr marL="285750" indent="-285750">
              <a:buFont typeface="Arial" panose="020B0604020202020204" pitchFamily="34" charset="0"/>
              <a:buChar char="•"/>
            </a:pPr>
            <a:r>
              <a:rPr lang="de-DE" sz="2400" dirty="0"/>
              <a:t>PhD</a:t>
            </a:r>
          </a:p>
          <a:p>
            <a:pPr marL="285750" indent="-285750">
              <a:buFont typeface="Arial" panose="020B0604020202020204" pitchFamily="34" charset="0"/>
              <a:buChar char="•"/>
            </a:pPr>
            <a:endParaRPr lang="de-DE" sz="2400" dirty="0"/>
          </a:p>
          <a:p>
            <a:pPr marL="285750" indent="-285750">
              <a:buFont typeface="Arial" panose="020B0604020202020204" pitchFamily="34" charset="0"/>
              <a:buChar char="•"/>
            </a:pPr>
            <a:r>
              <a:rPr lang="de-DE" sz="2400" dirty="0"/>
              <a:t>Agile Trainer and Coach of </a:t>
            </a:r>
            <a:r>
              <a:rPr lang="de-DE" sz="2400" dirty="0" err="1"/>
              <a:t>passion</a:t>
            </a:r>
            <a:endParaRPr lang="de-DE"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CLT and CST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Interests: Cars, Comics, Music, Sports, Travelling, Technology, Psychology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 name="Grafik 9">
            <a:extLst>
              <a:ext uri="{FF2B5EF4-FFF2-40B4-BE49-F238E27FC236}">
                <a16:creationId xmlns:a16="http://schemas.microsoft.com/office/drawing/2014/main" id="{2AC53C3B-9573-46FE-AED5-C2F593F80435}"/>
              </a:ext>
            </a:extLst>
          </p:cNvPr>
          <p:cNvPicPr>
            <a:picLocks noChangeAspect="1"/>
          </p:cNvPicPr>
          <p:nvPr/>
        </p:nvPicPr>
        <p:blipFill>
          <a:blip r:embed="rId4"/>
          <a:stretch>
            <a:fillRect/>
          </a:stretch>
        </p:blipFill>
        <p:spPr>
          <a:xfrm>
            <a:off x="6235750" y="3251992"/>
            <a:ext cx="795781" cy="795781"/>
          </a:xfrm>
          <a:prstGeom prst="rect">
            <a:avLst/>
          </a:prstGeom>
        </p:spPr>
      </p:pic>
      <p:pic>
        <p:nvPicPr>
          <p:cNvPr id="11" name="Grafik 10">
            <a:extLst>
              <a:ext uri="{FF2B5EF4-FFF2-40B4-BE49-F238E27FC236}">
                <a16:creationId xmlns:a16="http://schemas.microsoft.com/office/drawing/2014/main" id="{E6723AE9-3AFA-48CB-9856-00E00A150D50}"/>
              </a:ext>
            </a:extLst>
          </p:cNvPr>
          <p:cNvPicPr>
            <a:picLocks noChangeAspect="1"/>
          </p:cNvPicPr>
          <p:nvPr/>
        </p:nvPicPr>
        <p:blipFill>
          <a:blip r:embed="rId5"/>
          <a:stretch>
            <a:fillRect/>
          </a:stretch>
        </p:blipFill>
        <p:spPr>
          <a:xfrm>
            <a:off x="5504746" y="3325529"/>
            <a:ext cx="705791" cy="648351"/>
          </a:xfrm>
          <a:prstGeom prst="rect">
            <a:avLst/>
          </a:prstGeom>
        </p:spPr>
      </p:pic>
      <p:pic>
        <p:nvPicPr>
          <p:cNvPr id="12" name="Grafik 11">
            <a:extLst>
              <a:ext uri="{FF2B5EF4-FFF2-40B4-BE49-F238E27FC236}">
                <a16:creationId xmlns:a16="http://schemas.microsoft.com/office/drawing/2014/main" id="{D520BF50-6088-4619-B2BA-8CA17B16CE90}"/>
              </a:ext>
            </a:extLst>
          </p:cNvPr>
          <p:cNvPicPr>
            <a:picLocks noChangeAspect="1"/>
          </p:cNvPicPr>
          <p:nvPr/>
        </p:nvPicPr>
        <p:blipFill>
          <a:blip r:embed="rId6"/>
          <a:stretch>
            <a:fillRect/>
          </a:stretch>
        </p:blipFill>
        <p:spPr>
          <a:xfrm>
            <a:off x="2097156" y="4927983"/>
            <a:ext cx="1439480" cy="1079610"/>
          </a:xfrm>
          <a:prstGeom prst="rect">
            <a:avLst/>
          </a:prstGeom>
        </p:spPr>
      </p:pic>
      <p:pic>
        <p:nvPicPr>
          <p:cNvPr id="15" name="Grafik 14">
            <a:extLst>
              <a:ext uri="{FF2B5EF4-FFF2-40B4-BE49-F238E27FC236}">
                <a16:creationId xmlns:a16="http://schemas.microsoft.com/office/drawing/2014/main" id="{D2A7D1AE-1D14-40C5-AF6B-C16FDEB2E2B6}"/>
              </a:ext>
            </a:extLst>
          </p:cNvPr>
          <p:cNvPicPr>
            <a:picLocks noChangeAspect="1"/>
          </p:cNvPicPr>
          <p:nvPr/>
        </p:nvPicPr>
        <p:blipFill>
          <a:blip r:embed="rId7"/>
          <a:stretch>
            <a:fillRect/>
          </a:stretch>
        </p:blipFill>
        <p:spPr>
          <a:xfrm>
            <a:off x="9580059" y="5105542"/>
            <a:ext cx="1198623" cy="845954"/>
          </a:xfrm>
          <a:prstGeom prst="rect">
            <a:avLst/>
          </a:prstGeom>
        </p:spPr>
      </p:pic>
      <p:pic>
        <p:nvPicPr>
          <p:cNvPr id="17" name="Grafik 16">
            <a:extLst>
              <a:ext uri="{FF2B5EF4-FFF2-40B4-BE49-F238E27FC236}">
                <a16:creationId xmlns:a16="http://schemas.microsoft.com/office/drawing/2014/main" id="{CF43FD9C-577B-4F34-864D-233FDEA89BB5}"/>
              </a:ext>
            </a:extLst>
          </p:cNvPr>
          <p:cNvPicPr>
            <a:picLocks noChangeAspect="1"/>
          </p:cNvPicPr>
          <p:nvPr/>
        </p:nvPicPr>
        <p:blipFill>
          <a:blip r:embed="rId8"/>
          <a:stretch>
            <a:fillRect/>
          </a:stretch>
        </p:blipFill>
        <p:spPr>
          <a:xfrm>
            <a:off x="3240575" y="5190321"/>
            <a:ext cx="1591104" cy="1083365"/>
          </a:xfrm>
          <a:prstGeom prst="rect">
            <a:avLst/>
          </a:prstGeom>
        </p:spPr>
      </p:pic>
      <p:pic>
        <p:nvPicPr>
          <p:cNvPr id="3" name="Grafik 2">
            <a:extLst>
              <a:ext uri="{FF2B5EF4-FFF2-40B4-BE49-F238E27FC236}">
                <a16:creationId xmlns:a16="http://schemas.microsoft.com/office/drawing/2014/main" id="{A4B59B96-4B88-4A02-863C-44437FC6FAF5}"/>
              </a:ext>
            </a:extLst>
          </p:cNvPr>
          <p:cNvPicPr>
            <a:picLocks noChangeAspect="1"/>
          </p:cNvPicPr>
          <p:nvPr/>
        </p:nvPicPr>
        <p:blipFill>
          <a:blip r:embed="rId9"/>
          <a:stretch>
            <a:fillRect/>
          </a:stretch>
        </p:blipFill>
        <p:spPr>
          <a:xfrm>
            <a:off x="6074701" y="5640609"/>
            <a:ext cx="1907862" cy="733967"/>
          </a:xfrm>
          <a:prstGeom prst="rect">
            <a:avLst/>
          </a:prstGeom>
        </p:spPr>
      </p:pic>
      <p:pic>
        <p:nvPicPr>
          <p:cNvPr id="7" name="Grafik 6">
            <a:extLst>
              <a:ext uri="{FF2B5EF4-FFF2-40B4-BE49-F238E27FC236}">
                <a16:creationId xmlns:a16="http://schemas.microsoft.com/office/drawing/2014/main" id="{0F03DAB3-B365-4D47-AA73-A689C2E28DF2}"/>
              </a:ext>
            </a:extLst>
          </p:cNvPr>
          <p:cNvPicPr>
            <a:picLocks noChangeAspect="1"/>
          </p:cNvPicPr>
          <p:nvPr/>
        </p:nvPicPr>
        <p:blipFill>
          <a:blip r:embed="rId10"/>
          <a:stretch>
            <a:fillRect/>
          </a:stretch>
        </p:blipFill>
        <p:spPr>
          <a:xfrm>
            <a:off x="4662678" y="5062397"/>
            <a:ext cx="1684136" cy="981505"/>
          </a:xfrm>
          <a:prstGeom prst="rect">
            <a:avLst/>
          </a:prstGeom>
        </p:spPr>
      </p:pic>
      <p:pic>
        <p:nvPicPr>
          <p:cNvPr id="16" name="Grafik 15">
            <a:extLst>
              <a:ext uri="{FF2B5EF4-FFF2-40B4-BE49-F238E27FC236}">
                <a16:creationId xmlns:a16="http://schemas.microsoft.com/office/drawing/2014/main" id="{6C55068F-A29E-4A3A-91CE-04638504656B}"/>
              </a:ext>
            </a:extLst>
          </p:cNvPr>
          <p:cNvPicPr>
            <a:picLocks noChangeAspect="1"/>
          </p:cNvPicPr>
          <p:nvPr/>
        </p:nvPicPr>
        <p:blipFill>
          <a:blip r:embed="rId11"/>
          <a:stretch>
            <a:fillRect/>
          </a:stretch>
        </p:blipFill>
        <p:spPr>
          <a:xfrm>
            <a:off x="7607904" y="5221913"/>
            <a:ext cx="1267635" cy="658100"/>
          </a:xfrm>
          <a:prstGeom prst="rect">
            <a:avLst/>
          </a:prstGeom>
        </p:spPr>
      </p:pic>
    </p:spTree>
    <p:extLst>
      <p:ext uri="{BB962C8B-B14F-4D97-AF65-F5344CB8AC3E}">
        <p14:creationId xmlns:p14="http://schemas.microsoft.com/office/powerpoint/2010/main" val="2304693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groupthink</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let the social dynamics of a group situation override the best outcomes.</a:t>
            </a:r>
          </a:p>
          <a:p>
            <a:pPr algn="just" fontAlgn="base"/>
            <a:endParaRPr lang="en-US" sz="2000" dirty="0"/>
          </a:p>
          <a:p>
            <a:pPr algn="just" fontAlgn="base"/>
            <a:r>
              <a:rPr lang="en-US" sz="2000" dirty="0"/>
              <a:t>Dissent can be uncomfortable and dangerous to one's social standing, and so often the most confident or first voice will determine group decisions. Because of the Dunning-Kruger effect, the most confident voices are also often the most ignorant.</a:t>
            </a:r>
          </a:p>
          <a:p>
            <a:pPr algn="just" fontAlgn="base"/>
            <a:endParaRPr lang="en-US" sz="2000" dirty="0"/>
          </a:p>
          <a:p>
            <a:pPr algn="just" fontAlgn="base"/>
            <a:r>
              <a:rPr lang="en-US" dirty="0"/>
              <a:t>Rather than openly contradicting others, seek to facilitate objective means of evaluation and critical thinking practices as a group activity.</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20</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1114009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fundamental attribution error</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judge others on their character, but yourself on the situation.</a:t>
            </a:r>
          </a:p>
          <a:p>
            <a:pPr algn="just" fontAlgn="base"/>
            <a:endParaRPr lang="en-US" sz="2000" dirty="0"/>
          </a:p>
          <a:p>
            <a:pPr algn="just" fontAlgn="base"/>
            <a:r>
              <a:rPr lang="en-US" sz="2000" dirty="0"/>
              <a:t>If you haven’t had a good night’s sleep, you know why you’re being a bit slow; but if you observe someone else being slow you don’t have such knowledge and so you might presume them to just be a slow person. Because of this disparity in knowledge we often overemphasize the influence of circumstance for our own failings, as well as underestimating circumstantial factors to explain other people's problems.</a:t>
            </a:r>
          </a:p>
          <a:p>
            <a:pPr algn="just" fontAlgn="base"/>
            <a:endParaRPr lang="en-US" sz="2000" dirty="0"/>
          </a:p>
          <a:p>
            <a:pPr algn="just" fontAlgn="base"/>
            <a:r>
              <a:rPr lang="en-US" dirty="0"/>
              <a:t>It's not only kind to view others' situations with charity, it's more objective too. Be mindful to also err on the side of taking personal responsibility rather than justifying and blaming.</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21</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3336323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the halo effect</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lnSpcReduction="10000"/>
          </a:bodyPr>
          <a:lstStyle/>
          <a:p>
            <a:pPr marL="0" indent="0" algn="ctr" fontAlgn="base">
              <a:buNone/>
            </a:pPr>
            <a:r>
              <a:rPr lang="en-US" sz="4000" b="1" dirty="0"/>
              <a:t>How much you like someone, or how attractive they are, influences your other judgments of them.</a:t>
            </a:r>
          </a:p>
          <a:p>
            <a:pPr algn="just" fontAlgn="base"/>
            <a:endParaRPr lang="en-US" sz="2000" dirty="0"/>
          </a:p>
          <a:p>
            <a:pPr algn="just" fontAlgn="base"/>
            <a:r>
              <a:rPr lang="en-US" sz="2000" dirty="0"/>
              <a:t>Our judgments are associative and automatic, and so if we want to be objective we need to consciously control for irrelevant influences. This is especially important in a professional setting. Things like attractiveness can unduly influence issues as important as a jury deciding someone's guilt or innocence. If someone is successful or fails in one area, this can also unfairly color our expectations of them in another area.</a:t>
            </a:r>
          </a:p>
          <a:p>
            <a:pPr algn="just" fontAlgn="base"/>
            <a:endParaRPr lang="en-US" dirty="0"/>
          </a:p>
          <a:p>
            <a:pPr algn="just" fontAlgn="base"/>
            <a:r>
              <a:rPr lang="en-US" dirty="0"/>
              <a:t>If you notice that you're giving consistently high or low marks across the board, it's worth considering that your judgment may be suffering from the halo effect.</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22</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221908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the framing effect</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allow yourself to be unduly influenced by context and delivery.</a:t>
            </a:r>
          </a:p>
          <a:p>
            <a:pPr algn="just" fontAlgn="base"/>
            <a:endParaRPr lang="en-US" sz="2000" dirty="0"/>
          </a:p>
          <a:p>
            <a:pPr algn="just" fontAlgn="base"/>
            <a:r>
              <a:rPr lang="en-US" sz="2000" dirty="0"/>
              <a:t>We all like to think that we think independently, but the truth is that all of us are, in fact, influenced by delivery, framing and subtle cues. This is why the ad industry is a thing, despite almost everyone believing they’re not affected by advertising messages. The phrasing of how a question is posed, such as for a proposed law being voted on, has been shown to have a significant effect on the outcome.</a:t>
            </a:r>
          </a:p>
          <a:p>
            <a:pPr algn="just" fontAlgn="base"/>
            <a:endParaRPr lang="en-US" dirty="0"/>
          </a:p>
          <a:p>
            <a:pPr algn="just" fontAlgn="base"/>
            <a:r>
              <a:rPr lang="en-US" dirty="0"/>
              <a:t>Only when we have the intellectual humility to accept the fact that we can be manipulated, can we hope to limit how much we are. Try to be mindful of how things are being put to you.</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23</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842782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E21824-E62D-4CCA-A1C8-98998714F92F}"/>
              </a:ext>
            </a:extLst>
          </p:cNvPr>
          <p:cNvSpPr>
            <a:spLocks noGrp="1"/>
          </p:cNvSpPr>
          <p:nvPr>
            <p:ph type="title"/>
          </p:nvPr>
        </p:nvSpPr>
        <p:spPr/>
        <p:txBody>
          <a:bodyPr/>
          <a:lstStyle/>
          <a:p>
            <a:r>
              <a:rPr lang="de-DE" dirty="0" err="1"/>
              <a:t>How</a:t>
            </a:r>
            <a:r>
              <a:rPr lang="de-DE" dirty="0"/>
              <a:t> </a:t>
            </a:r>
            <a:r>
              <a:rPr lang="de-DE" dirty="0" err="1"/>
              <a:t>much</a:t>
            </a:r>
            <a:r>
              <a:rPr lang="de-DE" dirty="0"/>
              <a:t> is </a:t>
            </a:r>
            <a:r>
              <a:rPr lang="de-DE" dirty="0" err="1"/>
              <a:t>the</a:t>
            </a:r>
            <a:r>
              <a:rPr lang="de-DE" dirty="0"/>
              <a:t> </a:t>
            </a:r>
            <a:r>
              <a:rPr lang="de-DE" dirty="0" err="1"/>
              <a:t>shirt</a:t>
            </a:r>
            <a:r>
              <a:rPr lang="de-DE" dirty="0"/>
              <a:t>?</a:t>
            </a:r>
            <a:endParaRPr lang="en-US" dirty="0"/>
          </a:p>
        </p:txBody>
      </p:sp>
      <p:sp>
        <p:nvSpPr>
          <p:cNvPr id="3" name="Inhaltsplatzhalter 2">
            <a:extLst>
              <a:ext uri="{FF2B5EF4-FFF2-40B4-BE49-F238E27FC236}">
                <a16:creationId xmlns:a16="http://schemas.microsoft.com/office/drawing/2014/main" id="{930C93EB-4BDB-447A-AE77-25D64E59ACCF}"/>
              </a:ext>
            </a:extLst>
          </p:cNvPr>
          <p:cNvSpPr>
            <a:spLocks noGrp="1"/>
          </p:cNvSpPr>
          <p:nvPr>
            <p:ph idx="1"/>
          </p:nvPr>
        </p:nvSpPr>
        <p:spPr/>
        <p:txBody>
          <a:bodyPr/>
          <a:lstStyle/>
          <a:p>
            <a:endParaRPr lang="de-DE" dirty="0"/>
          </a:p>
          <a:p>
            <a:pPr lvl="8"/>
            <a:r>
              <a:rPr lang="en-US" sz="8000" dirty="0"/>
              <a:t>14,99</a:t>
            </a:r>
            <a:endParaRPr lang="en-US" sz="2800" dirty="0"/>
          </a:p>
        </p:txBody>
      </p:sp>
      <p:sp>
        <p:nvSpPr>
          <p:cNvPr id="4" name="Datumsplatzhalter 3">
            <a:extLst>
              <a:ext uri="{FF2B5EF4-FFF2-40B4-BE49-F238E27FC236}">
                <a16:creationId xmlns:a16="http://schemas.microsoft.com/office/drawing/2014/main" id="{1D8DF6E5-D5CB-470D-BFE8-3A4C4970EDC9}"/>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565D549B-4E9E-4994-A863-0A5595CB4A04}"/>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5BA4541D-9A0B-4810-B163-2DEDC6E3DC82}"/>
              </a:ext>
            </a:extLst>
          </p:cNvPr>
          <p:cNvSpPr>
            <a:spLocks noGrp="1"/>
          </p:cNvSpPr>
          <p:nvPr>
            <p:ph type="sldNum" sz="quarter" idx="12"/>
          </p:nvPr>
        </p:nvSpPr>
        <p:spPr/>
        <p:txBody>
          <a:bodyPr/>
          <a:lstStyle/>
          <a:p>
            <a:fld id="{F98696F4-D332-CD42-A08A-0A026FCF54CF}" type="slidenum">
              <a:rPr lang="en-US" smtClean="0"/>
              <a:t>24</a:t>
            </a:fld>
            <a:endParaRPr lang="en-US"/>
          </a:p>
        </p:txBody>
      </p:sp>
      <p:pic>
        <p:nvPicPr>
          <p:cNvPr id="2050" name="Picture 2" descr="Bildergebnis fÃ¼r shirt">
            <a:extLst>
              <a:ext uri="{FF2B5EF4-FFF2-40B4-BE49-F238E27FC236}">
                <a16:creationId xmlns:a16="http://schemas.microsoft.com/office/drawing/2014/main" id="{66A9DA8A-B181-4D36-8C5C-0EDFAE508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7797" y="1379100"/>
            <a:ext cx="3013287"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72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the spotlight effect</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overestimate how much people notice how you look and act.</a:t>
            </a:r>
          </a:p>
          <a:p>
            <a:pPr algn="just" fontAlgn="base"/>
            <a:endParaRPr lang="en-US" sz="2000" dirty="0"/>
          </a:p>
          <a:p>
            <a:pPr algn="just" fontAlgn="base"/>
            <a:r>
              <a:rPr lang="en-US" sz="2000" dirty="0"/>
              <a:t>Most people are much more concerned about themselves than they are about you. Absent overt prejudices, people generally want to like and get along with you as it gives them validation too. It's healthy to remember that although we're the main character in the story of our own life, everyone else is center-stage in theirs too.</a:t>
            </a:r>
          </a:p>
          <a:p>
            <a:pPr algn="just" fontAlgn="base"/>
            <a:endParaRPr lang="en-US" dirty="0"/>
          </a:p>
          <a:p>
            <a:pPr algn="just" fontAlgn="base"/>
            <a:r>
              <a:rPr lang="en-US" dirty="0"/>
              <a:t>Instead of worrying about how you’re being judged, consider how you make others feel. They'll remember this much more, and you'll make the world a better place.</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25</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258990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B2C9142A-B7F0-4160-BAF3-9719F4AC62BC}"/>
              </a:ext>
            </a:extLst>
          </p:cNvPr>
          <p:cNvSpPr>
            <a:spLocks noGrp="1"/>
          </p:cNvSpPr>
          <p:nvPr>
            <p:ph type="dt" sz="half" idx="4294967295"/>
          </p:nvPr>
        </p:nvSpPr>
        <p:spPr>
          <a:xfrm>
            <a:off x="0" y="6562725"/>
            <a:ext cx="2743200" cy="280988"/>
          </a:xfrm>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F75EAD57-D57E-4AC1-8AD1-361C53B82D1F}"/>
              </a:ext>
            </a:extLst>
          </p:cNvPr>
          <p:cNvSpPr>
            <a:spLocks noGrp="1"/>
          </p:cNvSpPr>
          <p:nvPr>
            <p:ph type="ftr" sz="quarter" idx="4294967295"/>
          </p:nvPr>
        </p:nvSpPr>
        <p:spPr>
          <a:xfrm>
            <a:off x="0" y="6562725"/>
            <a:ext cx="4114800" cy="280988"/>
          </a:xfrm>
        </p:spPr>
        <p:txBody>
          <a:bodyPr/>
          <a:lstStyle/>
          <a:p>
            <a:r>
              <a:rPr lang="en-US"/>
              <a:t>© JIPP.IT GmbH</a:t>
            </a:r>
          </a:p>
        </p:txBody>
      </p:sp>
      <p:sp>
        <p:nvSpPr>
          <p:cNvPr id="6" name="Foliennummernplatzhalter 5">
            <a:extLst>
              <a:ext uri="{FF2B5EF4-FFF2-40B4-BE49-F238E27FC236}">
                <a16:creationId xmlns:a16="http://schemas.microsoft.com/office/drawing/2014/main" id="{DBC321EB-50B2-4F24-885B-D2F3C2154FB9}"/>
              </a:ext>
            </a:extLst>
          </p:cNvPr>
          <p:cNvSpPr>
            <a:spLocks noGrp="1"/>
          </p:cNvSpPr>
          <p:nvPr>
            <p:ph type="sldNum" sz="quarter" idx="4294967295"/>
          </p:nvPr>
        </p:nvSpPr>
        <p:spPr>
          <a:xfrm>
            <a:off x="11055350" y="6562725"/>
            <a:ext cx="1136650" cy="280988"/>
          </a:xfrm>
        </p:spPr>
        <p:txBody>
          <a:bodyPr/>
          <a:lstStyle/>
          <a:p>
            <a:fld id="{F98696F4-D332-CD42-A08A-0A026FCF54CF}" type="slidenum">
              <a:rPr lang="en-US" smtClean="0"/>
              <a:t>26</a:t>
            </a:fld>
            <a:endParaRPr lang="en-US"/>
          </a:p>
        </p:txBody>
      </p:sp>
    </p:spTree>
    <p:extLst>
      <p:ext uri="{BB962C8B-B14F-4D97-AF65-F5344CB8AC3E}">
        <p14:creationId xmlns:p14="http://schemas.microsoft.com/office/powerpoint/2010/main" val="2038718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the curse of knowledge</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lnSpcReduction="10000"/>
          </a:bodyPr>
          <a:lstStyle/>
          <a:p>
            <a:pPr marL="0" indent="0" algn="ctr" fontAlgn="base">
              <a:buNone/>
            </a:pPr>
            <a:r>
              <a:rPr lang="en-US" sz="4000" b="1" dirty="0"/>
              <a:t>Once you understand something you presume it to be obvious to everyone.</a:t>
            </a:r>
          </a:p>
          <a:p>
            <a:pPr algn="just" fontAlgn="base"/>
            <a:endParaRPr lang="en-US" sz="2000" dirty="0"/>
          </a:p>
          <a:p>
            <a:pPr algn="just" fontAlgn="base"/>
            <a:r>
              <a:rPr lang="en-US" sz="2000" dirty="0"/>
              <a:t>Things makes sense once they make sense, so it can be hard to remember why they didn't. We build complex networks of understanding and forget how intricate the path to our available knowledge really is. This bias is closely related to the hindsight bias wherein you will tend to believe that an event was predictable all along once it has occurred. We have difficulty reconstructing our own prior mental states of confusion and ignorance once we have clear knowledge.</a:t>
            </a:r>
          </a:p>
          <a:p>
            <a:pPr algn="just" fontAlgn="base"/>
            <a:endParaRPr lang="en-US" sz="2000" dirty="0"/>
          </a:p>
          <a:p>
            <a:pPr fontAlgn="base"/>
            <a:r>
              <a:rPr lang="en-US" dirty="0"/>
              <a:t>When teaching someone something new, go slow and explain like they're ten years old (without being patronizing). Repeat key points and facilitate active practice to help embed knowledge.</a:t>
            </a:r>
          </a:p>
          <a:p>
            <a:pPr marL="0" indent="0">
              <a:buNone/>
            </a:pPr>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27</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24618551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r>
              <a:rPr lang="en-US" dirty="0"/>
              <a:t>the availability heuristic</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Your judgments are influenced by what springs most easily to mind.</a:t>
            </a:r>
          </a:p>
          <a:p>
            <a:pPr algn="just" fontAlgn="base"/>
            <a:endParaRPr lang="en-US" sz="2000" dirty="0"/>
          </a:p>
          <a:p>
            <a:pPr algn="just" fontAlgn="base"/>
            <a:r>
              <a:rPr lang="en-US" sz="2000" dirty="0"/>
              <a:t>How recent, emotionally powerful, or unusual your memories are can make them seem more relevant. This, in turn, can cause you to apply them too readily. For instance, when we see news reports about homicides, child abductions, and other terrible crimes it can make us believe that these events are much more common and threatening to us than is actually the case.</a:t>
            </a:r>
          </a:p>
          <a:p>
            <a:pPr algn="just" fontAlgn="base"/>
            <a:endParaRPr lang="en-US" dirty="0"/>
          </a:p>
          <a:p>
            <a:pPr algn="just" fontAlgn="base"/>
            <a:r>
              <a:rPr lang="en-US" dirty="0"/>
              <a:t>Try to gain different perspectives and relevant statistical information rather than relying purely on first judgments and emotive influences.</a:t>
            </a:r>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28</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2043676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the dunning-</a:t>
            </a:r>
            <a:r>
              <a:rPr lang="en-US" dirty="0" err="1"/>
              <a:t>kruger</a:t>
            </a:r>
            <a:r>
              <a:rPr lang="en-US" dirty="0"/>
              <a:t> effect</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The more you know, the less confident you're likely to be.</a:t>
            </a:r>
          </a:p>
          <a:p>
            <a:pPr algn="just" fontAlgn="base"/>
            <a:endParaRPr lang="en-US" sz="2000" dirty="0"/>
          </a:p>
          <a:p>
            <a:pPr algn="just" fontAlgn="base"/>
            <a:r>
              <a:rPr lang="en-US" sz="2000" dirty="0"/>
              <a:t>Because experts know just how much they don't know, they tend to underestimate their ability; but it's easy to be over-confident when you have only a simple idea of how things are. Try not to mistake the cautiousness of experts as a lack of understanding, nor to give much credence to lay-people who appear confident but have only superficial knowledge.</a:t>
            </a:r>
          </a:p>
          <a:p>
            <a:pPr algn="just" fontAlgn="base"/>
            <a:endParaRPr lang="en-US" dirty="0"/>
          </a:p>
          <a:p>
            <a:pPr algn="just" fontAlgn="base"/>
            <a:r>
              <a:rPr lang="en-US" dirty="0"/>
              <a:t>“The whole problem with the world is that fools and fanatics are so certain of themselves, yet wiser people so full of doubts.”- Bertrand Russell</a:t>
            </a:r>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29</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368101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227B6-1CB2-2548-BFB9-A609C1774EBD}"/>
              </a:ext>
            </a:extLst>
          </p:cNvPr>
          <p:cNvSpPr>
            <a:spLocks noGrp="1"/>
          </p:cNvSpPr>
          <p:nvPr>
            <p:ph type="title"/>
          </p:nvPr>
        </p:nvSpPr>
        <p:spPr>
          <a:xfrm>
            <a:off x="335902" y="10437"/>
            <a:ext cx="11364686" cy="1127204"/>
          </a:xfrm>
        </p:spPr>
        <p:txBody>
          <a:bodyPr>
            <a:normAutofit fontScale="90000"/>
          </a:bodyPr>
          <a:lstStyle/>
          <a:p>
            <a:pPr algn="ctr"/>
            <a:r>
              <a:rPr lang="en-US" sz="8000" dirty="0"/>
              <a:t>JIPP.IT</a:t>
            </a:r>
          </a:p>
        </p:txBody>
      </p:sp>
      <p:sp>
        <p:nvSpPr>
          <p:cNvPr id="4" name="Date Placeholder 3">
            <a:extLst>
              <a:ext uri="{FF2B5EF4-FFF2-40B4-BE49-F238E27FC236}">
                <a16:creationId xmlns:a16="http://schemas.microsoft.com/office/drawing/2014/main" id="{3453BE4E-0D9B-7740-A94D-A5F156882670}"/>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ooter Placeholder 4">
            <a:extLst>
              <a:ext uri="{FF2B5EF4-FFF2-40B4-BE49-F238E27FC236}">
                <a16:creationId xmlns:a16="http://schemas.microsoft.com/office/drawing/2014/main" id="{F0C84BC1-417C-6849-8DB8-6CA76C715F70}"/>
              </a:ext>
            </a:extLst>
          </p:cNvPr>
          <p:cNvSpPr>
            <a:spLocks noGrp="1"/>
          </p:cNvSpPr>
          <p:nvPr>
            <p:ph type="ftr" sz="quarter" idx="11"/>
          </p:nvPr>
        </p:nvSpPr>
        <p:spPr/>
        <p:txBody>
          <a:bodyPr/>
          <a:lstStyle/>
          <a:p>
            <a:r>
              <a:rPr lang="en-US"/>
              <a:t>© JIPP.IT GmbH</a:t>
            </a:r>
          </a:p>
        </p:txBody>
      </p:sp>
      <p:sp>
        <p:nvSpPr>
          <p:cNvPr id="6" name="Slide Number Placeholder 5">
            <a:extLst>
              <a:ext uri="{FF2B5EF4-FFF2-40B4-BE49-F238E27FC236}">
                <a16:creationId xmlns:a16="http://schemas.microsoft.com/office/drawing/2014/main" id="{75F5B1A7-4F68-F24A-B4FC-292EE7372CEF}"/>
              </a:ext>
            </a:extLst>
          </p:cNvPr>
          <p:cNvSpPr>
            <a:spLocks noGrp="1"/>
          </p:cNvSpPr>
          <p:nvPr>
            <p:ph type="sldNum" sz="quarter" idx="12"/>
          </p:nvPr>
        </p:nvSpPr>
        <p:spPr/>
        <p:txBody>
          <a:bodyPr/>
          <a:lstStyle/>
          <a:p>
            <a:fld id="{F98696F4-D332-CD42-A08A-0A026FCF54CF}" type="slidenum">
              <a:rPr lang="en-US" smtClean="0"/>
              <a:t>3</a:t>
            </a:fld>
            <a:endParaRPr lang="en-US"/>
          </a:p>
        </p:txBody>
      </p:sp>
      <p:sp>
        <p:nvSpPr>
          <p:cNvPr id="9" name="Textfeld 8">
            <a:extLst>
              <a:ext uri="{FF2B5EF4-FFF2-40B4-BE49-F238E27FC236}">
                <a16:creationId xmlns:a16="http://schemas.microsoft.com/office/drawing/2014/main" id="{14D64F2B-6F46-46BF-A9B7-071C8D08D5DE}"/>
              </a:ext>
            </a:extLst>
          </p:cNvPr>
          <p:cNvSpPr txBox="1"/>
          <p:nvPr/>
        </p:nvSpPr>
        <p:spPr>
          <a:xfrm>
            <a:off x="3637722" y="1649896"/>
            <a:ext cx="6052930"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7" name="Grafik 16">
            <a:extLst>
              <a:ext uri="{FF2B5EF4-FFF2-40B4-BE49-F238E27FC236}">
                <a16:creationId xmlns:a16="http://schemas.microsoft.com/office/drawing/2014/main" id="{CF43FD9C-577B-4F34-864D-233FDEA89BB5}"/>
              </a:ext>
            </a:extLst>
          </p:cNvPr>
          <p:cNvPicPr>
            <a:picLocks noChangeAspect="1"/>
          </p:cNvPicPr>
          <p:nvPr/>
        </p:nvPicPr>
        <p:blipFill>
          <a:blip r:embed="rId2"/>
          <a:srcRect/>
          <a:stretch/>
        </p:blipFill>
        <p:spPr>
          <a:xfrm>
            <a:off x="2776896" y="1042285"/>
            <a:ext cx="6234841" cy="424523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6" name="Textfeld 15">
            <a:extLst>
              <a:ext uri="{FF2B5EF4-FFF2-40B4-BE49-F238E27FC236}">
                <a16:creationId xmlns:a16="http://schemas.microsoft.com/office/drawing/2014/main" id="{2EF6F845-3609-4342-9A42-A0591D642198}"/>
              </a:ext>
            </a:extLst>
          </p:cNvPr>
          <p:cNvSpPr txBox="1"/>
          <p:nvPr/>
        </p:nvSpPr>
        <p:spPr>
          <a:xfrm>
            <a:off x="8642381" y="2425161"/>
            <a:ext cx="3427564" cy="707886"/>
          </a:xfrm>
          <a:prstGeom prst="rect">
            <a:avLst/>
          </a:prstGeom>
          <a:noFill/>
        </p:spPr>
        <p:txBody>
          <a:bodyPr wrap="square" rtlCol="0">
            <a:spAutoFit/>
          </a:bodyPr>
          <a:lstStyle/>
          <a:p>
            <a:pPr algn="ctr"/>
            <a:r>
              <a:rPr lang="de-DE" sz="4000" dirty="0"/>
              <a:t>COACHING</a:t>
            </a:r>
            <a:endParaRPr lang="en-US" sz="4800" dirty="0"/>
          </a:p>
        </p:txBody>
      </p:sp>
      <p:pic>
        <p:nvPicPr>
          <p:cNvPr id="19" name="Grafik 18">
            <a:extLst>
              <a:ext uri="{FF2B5EF4-FFF2-40B4-BE49-F238E27FC236}">
                <a16:creationId xmlns:a16="http://schemas.microsoft.com/office/drawing/2014/main" id="{AA4FF1AA-EA27-43A6-9965-52FF9292F8BC}"/>
              </a:ext>
            </a:extLst>
          </p:cNvPr>
          <p:cNvPicPr>
            <a:picLocks noChangeAspect="1"/>
          </p:cNvPicPr>
          <p:nvPr/>
        </p:nvPicPr>
        <p:blipFill rotWithShape="1">
          <a:blip r:embed="rId3"/>
          <a:srcRect t="14495" b="9656"/>
          <a:stretch/>
        </p:blipFill>
        <p:spPr>
          <a:xfrm>
            <a:off x="4528769" y="5881845"/>
            <a:ext cx="1799083" cy="661753"/>
          </a:xfrm>
          <a:prstGeom prst="rect">
            <a:avLst/>
          </a:prstGeom>
        </p:spPr>
      </p:pic>
      <p:pic>
        <p:nvPicPr>
          <p:cNvPr id="21" name="Grafik 20">
            <a:extLst>
              <a:ext uri="{FF2B5EF4-FFF2-40B4-BE49-F238E27FC236}">
                <a16:creationId xmlns:a16="http://schemas.microsoft.com/office/drawing/2014/main" id="{7A254581-9163-4388-871B-D27877B85419}"/>
              </a:ext>
            </a:extLst>
          </p:cNvPr>
          <p:cNvPicPr>
            <a:picLocks noChangeAspect="1"/>
          </p:cNvPicPr>
          <p:nvPr/>
        </p:nvPicPr>
        <p:blipFill>
          <a:blip r:embed="rId4"/>
          <a:stretch>
            <a:fillRect/>
          </a:stretch>
        </p:blipFill>
        <p:spPr>
          <a:xfrm>
            <a:off x="1644015" y="2720712"/>
            <a:ext cx="1381500" cy="1381500"/>
          </a:xfrm>
          <a:prstGeom prst="rect">
            <a:avLst/>
          </a:prstGeom>
        </p:spPr>
      </p:pic>
      <p:sp>
        <p:nvSpPr>
          <p:cNvPr id="3" name="Rechteck 2">
            <a:extLst>
              <a:ext uri="{FF2B5EF4-FFF2-40B4-BE49-F238E27FC236}">
                <a16:creationId xmlns:a16="http://schemas.microsoft.com/office/drawing/2014/main" id="{DE7E700B-0C6A-4E81-8578-972562557DC4}"/>
              </a:ext>
            </a:extLst>
          </p:cNvPr>
          <p:cNvSpPr/>
          <p:nvPr/>
        </p:nvSpPr>
        <p:spPr>
          <a:xfrm>
            <a:off x="1220317" y="2315078"/>
            <a:ext cx="3012363" cy="707886"/>
          </a:xfrm>
          <a:prstGeom prst="rect">
            <a:avLst/>
          </a:prstGeom>
        </p:spPr>
        <p:txBody>
          <a:bodyPr wrap="none">
            <a:spAutoFit/>
          </a:bodyPr>
          <a:lstStyle/>
          <a:p>
            <a:pPr algn="ctr"/>
            <a:r>
              <a:rPr lang="de-DE" sz="4000" dirty="0"/>
              <a:t>TRAINING</a:t>
            </a:r>
            <a:r>
              <a:rPr lang="de-DE" dirty="0"/>
              <a:t>		</a:t>
            </a:r>
          </a:p>
        </p:txBody>
      </p:sp>
      <p:sp>
        <p:nvSpPr>
          <p:cNvPr id="7" name="Rechteck 6">
            <a:extLst>
              <a:ext uri="{FF2B5EF4-FFF2-40B4-BE49-F238E27FC236}">
                <a16:creationId xmlns:a16="http://schemas.microsoft.com/office/drawing/2014/main" id="{F9AADA4A-953C-4A56-8C7C-FDA6BB14C6C6}"/>
              </a:ext>
            </a:extLst>
          </p:cNvPr>
          <p:cNvSpPr/>
          <p:nvPr/>
        </p:nvSpPr>
        <p:spPr>
          <a:xfrm>
            <a:off x="4431885" y="5220092"/>
            <a:ext cx="1992853" cy="707886"/>
          </a:xfrm>
          <a:prstGeom prst="rect">
            <a:avLst/>
          </a:prstGeom>
        </p:spPr>
        <p:txBody>
          <a:bodyPr wrap="none">
            <a:spAutoFit/>
          </a:bodyPr>
          <a:lstStyle/>
          <a:p>
            <a:r>
              <a:rPr lang="de-DE" sz="4000" dirty="0"/>
              <a:t>SCALING</a:t>
            </a:r>
            <a:endParaRPr lang="en-US" dirty="0"/>
          </a:p>
        </p:txBody>
      </p:sp>
      <p:pic>
        <p:nvPicPr>
          <p:cNvPr id="8" name="Grafik 7">
            <a:extLst>
              <a:ext uri="{FF2B5EF4-FFF2-40B4-BE49-F238E27FC236}">
                <a16:creationId xmlns:a16="http://schemas.microsoft.com/office/drawing/2014/main" id="{0E81D1D3-C213-46C1-B6CE-5539F7459749}"/>
              </a:ext>
            </a:extLst>
          </p:cNvPr>
          <p:cNvPicPr>
            <a:picLocks noChangeAspect="1"/>
          </p:cNvPicPr>
          <p:nvPr/>
        </p:nvPicPr>
        <p:blipFill rotWithShape="1">
          <a:blip r:embed="rId5"/>
          <a:srcRect t="19617"/>
          <a:stretch/>
        </p:blipFill>
        <p:spPr>
          <a:xfrm>
            <a:off x="9604591" y="3022964"/>
            <a:ext cx="2587410" cy="2079844"/>
          </a:xfrm>
          <a:prstGeom prst="rect">
            <a:avLst/>
          </a:prstGeom>
        </p:spPr>
      </p:pic>
    </p:spTree>
    <p:extLst>
      <p:ext uri="{BB962C8B-B14F-4D97-AF65-F5344CB8AC3E}">
        <p14:creationId xmlns:p14="http://schemas.microsoft.com/office/powerpoint/2010/main" val="3022260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belief bias</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lnSpcReduction="10000"/>
          </a:bodyPr>
          <a:lstStyle/>
          <a:p>
            <a:pPr marL="0" indent="0" algn="ctr" fontAlgn="base">
              <a:buNone/>
            </a:pPr>
            <a:r>
              <a:rPr lang="en-US" sz="4000" b="1" dirty="0"/>
              <a:t>If a conclusion supports your existing beliefs, you'll rationalize anything that supports it.</a:t>
            </a:r>
          </a:p>
          <a:p>
            <a:pPr algn="just" fontAlgn="base"/>
            <a:endParaRPr lang="en-US" sz="2000" dirty="0"/>
          </a:p>
          <a:p>
            <a:pPr algn="just" fontAlgn="base"/>
            <a:r>
              <a:rPr lang="en-US" sz="2000" dirty="0"/>
              <a:t>It's difficult for us to set aside our existing beliefs to consider the true merits of an argument. In practice this means that our ideas become impervious to criticism, and are perpetually reinforced. Instead of thinking about our beliefs in terms of 'true or false' it's probably better to think of them in terms of probability. For example we might assign a 95%+ chance that thinking in terms of probability will help us think better, and a less than 1% chance that our existing beliefs have no room for any doubt. Thinking </a:t>
            </a:r>
            <a:r>
              <a:rPr lang="en-US" sz="2000" dirty="0" err="1"/>
              <a:t>probabalistically</a:t>
            </a:r>
            <a:r>
              <a:rPr lang="en-US" sz="2000" dirty="0"/>
              <a:t> forces us to evaluate more rationally.</a:t>
            </a:r>
          </a:p>
          <a:p>
            <a:pPr algn="just" fontAlgn="base"/>
            <a:endParaRPr lang="en-US" sz="2000" dirty="0"/>
          </a:p>
          <a:p>
            <a:pPr algn="just" fontAlgn="base"/>
            <a:r>
              <a:rPr lang="en-US" dirty="0"/>
              <a:t>A useful thing to ask is 'when and how did I get this belief?' We tend to automatically defend our ideas without ever really questioning them.</a:t>
            </a:r>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30</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3014843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the bystander effect</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presume someone else is going to do something in an emergency situation.</a:t>
            </a:r>
          </a:p>
          <a:p>
            <a:pPr algn="just" fontAlgn="base"/>
            <a:endParaRPr lang="en-US" sz="2000" dirty="0"/>
          </a:p>
          <a:p>
            <a:pPr algn="just" fontAlgn="base"/>
            <a:r>
              <a:rPr lang="en-US" sz="2000" dirty="0"/>
              <a:t>When something terrible is happening in a public setting we can experience a kind of shock and mental paralysis that distracts us from a sense of personal responsibility. The problem is that everyone can experience this sense of deindividuation in a crowd. This same sense of losing our sense of self in a crowd has been linked to violent and anti-social behaviors. Remaining self-aware requires some amount of effortful reflection in group situations.</a:t>
            </a:r>
          </a:p>
          <a:p>
            <a:pPr algn="just" fontAlgn="base"/>
            <a:endParaRPr lang="en-US" dirty="0"/>
          </a:p>
          <a:p>
            <a:pPr algn="just" fontAlgn="base"/>
            <a:r>
              <a:rPr lang="en-US" dirty="0"/>
              <a:t>If there's an emergency situation, presume to be the one who will help or call for help. Be the change you want to see in the world.</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31</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374236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self-serving bias</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believe your failures are due to external factors, yet you're responsible for your successes.</a:t>
            </a:r>
          </a:p>
          <a:p>
            <a:pPr algn="just" fontAlgn="base"/>
            <a:endParaRPr lang="en-US" sz="2000" dirty="0"/>
          </a:p>
          <a:p>
            <a:pPr algn="just" fontAlgn="base"/>
            <a:r>
              <a:rPr lang="en-US" sz="2000" dirty="0"/>
              <a:t>Many of us enjoy unearned privileges, luck and advantages that others do not. It's easy to tell ourselves that we deserve these things, whilst blaming circumstance when things don't go our way. Our desire to protect and exalt our own egos is a powerful force in our psychology. Fostering humility can help countermand this tendency, whilst also making us nicer humans.</a:t>
            </a:r>
          </a:p>
          <a:p>
            <a:pPr algn="just" fontAlgn="base"/>
            <a:endParaRPr lang="en-US" dirty="0"/>
          </a:p>
          <a:p>
            <a:pPr algn="just" fontAlgn="base"/>
            <a:r>
              <a:rPr lang="en-US" dirty="0"/>
              <a:t>When judging others, be mindful of how this bias interacts with the just-world hypothesis, fundamental attribution error, and the in-group bias.</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32</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10753047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the </a:t>
            </a:r>
            <a:r>
              <a:rPr lang="en-US" dirty="0" err="1"/>
              <a:t>barnum</a:t>
            </a:r>
            <a:r>
              <a:rPr lang="en-US" dirty="0"/>
              <a:t> effect</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see personal specifics in vague statements by filling in the gaps.</a:t>
            </a:r>
          </a:p>
          <a:p>
            <a:pPr algn="just" fontAlgn="base"/>
            <a:endParaRPr lang="en-US" sz="2000" dirty="0"/>
          </a:p>
          <a:p>
            <a:pPr algn="just" fontAlgn="base"/>
            <a:r>
              <a:rPr lang="en-US" sz="2000" dirty="0"/>
              <a:t>Because our minds are given to making connections, it's easy for us to take nebulous statements and find ways to interpret them so that they seem specific and personal. The combination of our egos wanting validation with our strong inclination to see patterns and connections means that when someone is telling us a story about ourselves, we look to find the signal and ignore all the noise.</a:t>
            </a:r>
          </a:p>
          <a:p>
            <a:pPr algn="just" fontAlgn="base"/>
            <a:endParaRPr lang="en-US" dirty="0"/>
          </a:p>
          <a:p>
            <a:pPr algn="just" fontAlgn="base"/>
            <a:r>
              <a:rPr lang="en-US" dirty="0"/>
              <a:t>Psychics, astrologers and others use this bias to make it seem like they're telling you something relevant. Consider how things might be interpreted to apply to anyone, not just you.</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33</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1978104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in-group bias</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unfairly favor those who belong to your group.</a:t>
            </a:r>
          </a:p>
          <a:p>
            <a:pPr algn="just" fontAlgn="base"/>
            <a:endParaRPr lang="en-US" sz="2000" dirty="0"/>
          </a:p>
          <a:p>
            <a:pPr algn="just" fontAlgn="base"/>
            <a:r>
              <a:rPr lang="en-US" sz="2000" dirty="0"/>
              <a:t>We presume that we're fair and impartial, but the truth is that we automatically favor those who are most like us, or belong to our groups. This blind tribalism has evolved to strengthen social cohesion, however in a modern and multicultural world it can have the opposite effect.</a:t>
            </a:r>
          </a:p>
          <a:p>
            <a:pPr algn="just" fontAlgn="base"/>
            <a:endParaRPr lang="en-US" dirty="0"/>
          </a:p>
          <a:p>
            <a:pPr algn="just" fontAlgn="base"/>
            <a:r>
              <a:rPr lang="en-US" dirty="0"/>
              <a:t>Try to imagine yourself in the position of those in out-groups; whilst also attempting to be dispassionate when judging those who belong to your in-groups.</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34</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4219533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reactance</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You'd rather do the opposite of what someone is trying to make you do.</a:t>
            </a:r>
          </a:p>
          <a:p>
            <a:pPr algn="just" fontAlgn="base"/>
            <a:endParaRPr lang="en-US" sz="2000" dirty="0"/>
          </a:p>
          <a:p>
            <a:pPr algn="just" fontAlgn="base"/>
            <a:r>
              <a:rPr lang="en-US" sz="2000" dirty="0"/>
              <a:t>When we feel our liberty is being constrained, our inclination is to resist, however in doing so we can over-compensate. While blind conformity is far from an ideal way to approach things, neither is being a knee-jerk contrarian.</a:t>
            </a:r>
          </a:p>
          <a:p>
            <a:pPr algn="just" fontAlgn="base"/>
            <a:endParaRPr lang="en-US" dirty="0"/>
          </a:p>
          <a:p>
            <a:pPr algn="just" fontAlgn="base"/>
            <a:r>
              <a:rPr lang="en-US" dirty="0"/>
              <a:t>Be careful not to lose objectivity when someone is being coercive/manipulative, or trying to force you do something. Wisdom springs from reflection, folly from reaction.</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35</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1820042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the placebo effect</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fontScale="92500"/>
          </a:bodyPr>
          <a:lstStyle/>
          <a:p>
            <a:pPr marL="0" indent="0" algn="ctr" fontAlgn="base">
              <a:buNone/>
            </a:pPr>
            <a:r>
              <a:rPr lang="en-US" sz="4000" b="1" dirty="0"/>
              <a:t>If you believe you're taking medicine it can sometimes 'work' even if it's fake.</a:t>
            </a:r>
          </a:p>
          <a:p>
            <a:pPr algn="just" fontAlgn="base"/>
            <a:endParaRPr lang="en-US" sz="2000" dirty="0"/>
          </a:p>
          <a:p>
            <a:pPr algn="just" fontAlgn="base"/>
            <a:r>
              <a:rPr lang="en-US" sz="2000" dirty="0"/>
              <a:t>The placebo effect can work for stuff that our mind influences (such as pain) but not so much for things like viruses or broken bones. Things like the size and color of pills can have an influence on how strong the effect is and may even result in real physiological outcomes. We can also falsely attribute getting better to an inert substance simply because our immune system has fought off an infection i.e. we would have recovered in the same amount of time anyway.</a:t>
            </a:r>
          </a:p>
          <a:p>
            <a:pPr algn="just" fontAlgn="base"/>
            <a:endParaRPr lang="en-US" dirty="0"/>
          </a:p>
          <a:p>
            <a:pPr algn="just" fontAlgn="base"/>
            <a:r>
              <a:rPr lang="en-US" dirty="0"/>
              <a:t>Homeopathy, acupuncture, and many other forms of natural 'medicine' have been proven to be no more effective than placebo. Keep a healthy body and bank balance by using evidence-based medicine from a qualified doctor.</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36</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662603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just-world hypothesis</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Your preference for justice makes you presume it exists.</a:t>
            </a:r>
          </a:p>
          <a:p>
            <a:pPr algn="just" fontAlgn="base"/>
            <a:endParaRPr lang="en-US" sz="2000" dirty="0"/>
          </a:p>
          <a:p>
            <a:pPr algn="just" fontAlgn="base"/>
            <a:r>
              <a:rPr lang="en-US" sz="2000" dirty="0"/>
              <a:t>A world in which people don't always get what they deserve, hard work doesn't always pay off, and injustice happens is an uncomfortable one that threatens our preferred narrative. However, it is also the reality. This bias is often manifest in ideas such as 'what goes around comes around' or an expectation of 'karmic balance', and can also lead to blaming victims of crime and circumstance.</a:t>
            </a:r>
          </a:p>
          <a:p>
            <a:pPr algn="just" fontAlgn="base"/>
            <a:endParaRPr lang="en-US" dirty="0"/>
          </a:p>
          <a:p>
            <a:pPr algn="just" fontAlgn="base"/>
            <a:r>
              <a:rPr lang="en-US" dirty="0"/>
              <a:t>A more just world requires understanding rather than blame. Remember that everyone has their own life story, we’re all fallible, and bad things happen to good people.</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37</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1325062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negativity bias</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allow negative things to disproportionately influence your thinking.</a:t>
            </a:r>
          </a:p>
          <a:p>
            <a:pPr algn="just" fontAlgn="base"/>
            <a:endParaRPr lang="en-US" sz="2000" dirty="0"/>
          </a:p>
          <a:p>
            <a:pPr algn="just" fontAlgn="base"/>
            <a:r>
              <a:rPr lang="en-US" sz="2000" dirty="0"/>
              <a:t>The pain of loss and hurt are felt more keenly and persistently than the fleeting gratification of pleasant things. We are primed for survival, and our aversion to pain can distort our judgment for a modern world. In an evolutionary context it makes sense for us to be heavily biased to avoid threats, but because this bias affects our judgments in other ways it means we aren't giving enough weight to the positives.</a:t>
            </a:r>
          </a:p>
          <a:p>
            <a:pPr algn="just" fontAlgn="base"/>
            <a:endParaRPr lang="en-US" dirty="0"/>
          </a:p>
          <a:p>
            <a:pPr algn="just" fontAlgn="base"/>
            <a:r>
              <a:rPr lang="en-US" dirty="0"/>
              <a:t>Pro-and-con lists, as well as thinking in terms of probabilities, can help you evaluate things more objectively than relying on a cognitive impression.</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38</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1573278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err="1"/>
              <a:t>declinism</a:t>
            </a:r>
            <a:endParaRPr lang="en-US" dirty="0"/>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fontScale="92500" lnSpcReduction="10000"/>
          </a:bodyPr>
          <a:lstStyle/>
          <a:p>
            <a:pPr marL="0" indent="0" algn="ctr" fontAlgn="base">
              <a:buNone/>
            </a:pPr>
            <a:r>
              <a:rPr lang="en-US" sz="4000" b="1" dirty="0"/>
              <a:t>You remember the past as better than it was, and expect the future to be worse than it will likely be.</a:t>
            </a:r>
          </a:p>
          <a:p>
            <a:pPr algn="just" fontAlgn="base"/>
            <a:endParaRPr lang="en-US" sz="2000" dirty="0"/>
          </a:p>
          <a:p>
            <a:pPr algn="just" fontAlgn="base"/>
            <a:r>
              <a:rPr lang="en-US" sz="2000" dirty="0"/>
              <a:t>Despite living in the most peaceful and prosperous time in history, many people believe things are getting worse. The 24 hour news cycle, with its reporting of overtly negative and violent events, may account for some of this effect. We can also look to the generally optimistic view of the future in the early 20th century as being shifted to a dystopian and apocalyptic expectation after the world wars, and during the cold war. The greatest tragedy of this bias may be that our collective expectation of decline may contribute to a real-world self-fulfilling prophecy.</a:t>
            </a:r>
          </a:p>
          <a:p>
            <a:pPr algn="just" fontAlgn="base"/>
            <a:endParaRPr lang="en-US" sz="2000" dirty="0"/>
          </a:p>
          <a:p>
            <a:pPr algn="just" fontAlgn="base"/>
            <a:r>
              <a:rPr lang="en-US" dirty="0"/>
              <a:t>Instead of relying on nostalgic impressions of how great things used to be, use measurable metrics such as life expectancy, levels of crime and violence, and prosperity statistics.</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39</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3327415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015C2F-8E18-44FB-AB2B-A5D095D3E9EF}"/>
              </a:ext>
            </a:extLst>
          </p:cNvPr>
          <p:cNvSpPr>
            <a:spLocks noGrp="1"/>
          </p:cNvSpPr>
          <p:nvPr>
            <p:ph type="title"/>
          </p:nvPr>
        </p:nvSpPr>
        <p:spPr/>
        <p:txBody>
          <a:bodyPr/>
          <a:lstStyle/>
          <a:p>
            <a:r>
              <a:rPr lang="de-DE" dirty="0" err="1"/>
              <a:t>bias</a:t>
            </a:r>
            <a:endParaRPr lang="en-US" dirty="0"/>
          </a:p>
        </p:txBody>
      </p:sp>
      <p:sp>
        <p:nvSpPr>
          <p:cNvPr id="3" name="Inhaltsplatzhalter 2">
            <a:extLst>
              <a:ext uri="{FF2B5EF4-FFF2-40B4-BE49-F238E27FC236}">
                <a16:creationId xmlns:a16="http://schemas.microsoft.com/office/drawing/2014/main" id="{F96A2F07-B991-4C65-8E1D-EBE046E3D1A0}"/>
              </a:ext>
            </a:extLst>
          </p:cNvPr>
          <p:cNvSpPr>
            <a:spLocks noGrp="1"/>
          </p:cNvSpPr>
          <p:nvPr>
            <p:ph idx="1"/>
          </p:nvPr>
        </p:nvSpPr>
        <p:spPr/>
        <p:txBody>
          <a:bodyPr/>
          <a:lstStyle/>
          <a:p>
            <a:r>
              <a:rPr lang="en-US" b="1" dirty="0"/>
              <a:t>Bias</a:t>
            </a:r>
            <a:r>
              <a:rPr lang="en-US" dirty="0"/>
              <a:t> is disproportionate weight in favor of or against an idea or thing, usually in a way that is </a:t>
            </a:r>
            <a:r>
              <a:rPr lang="en-US" dirty="0">
                <a:hlinkClick r:id="rId2" tooltip="Closed-minded"/>
              </a:rPr>
              <a:t>closed-minded</a:t>
            </a:r>
            <a:r>
              <a:rPr lang="en-US" dirty="0"/>
              <a:t>, </a:t>
            </a:r>
            <a:r>
              <a:rPr lang="en-US" dirty="0">
                <a:hlinkClick r:id="rId3" tooltip="Prejudice"/>
              </a:rPr>
              <a:t>prejudicial</a:t>
            </a:r>
            <a:r>
              <a:rPr lang="en-US" dirty="0"/>
              <a:t>, or unfair. Biases can be innate or learned. [Wikipedia]</a:t>
            </a:r>
          </a:p>
          <a:p>
            <a:endParaRPr lang="en-US" dirty="0"/>
          </a:p>
          <a:p>
            <a:r>
              <a:rPr lang="en-US" dirty="0"/>
              <a:t>a personal and sometimes unreasoned judgment [Merriam-Webster]</a:t>
            </a:r>
          </a:p>
          <a:p>
            <a:endParaRPr lang="en-US" dirty="0"/>
          </a:p>
          <a:p>
            <a:r>
              <a:rPr lang="en-US" dirty="0"/>
              <a:t>A bias is a tendency, inclination, or prejudice toward or against something or someone. [Psychology Today]</a:t>
            </a:r>
          </a:p>
        </p:txBody>
      </p:sp>
      <p:sp>
        <p:nvSpPr>
          <p:cNvPr id="4" name="Datumsplatzhalter 3">
            <a:extLst>
              <a:ext uri="{FF2B5EF4-FFF2-40B4-BE49-F238E27FC236}">
                <a16:creationId xmlns:a16="http://schemas.microsoft.com/office/drawing/2014/main" id="{D4CF26E4-44E8-40CB-974B-CA57B2D8B155}"/>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D3ADCC3A-D650-4F65-83B7-6886A483A299}"/>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6F11160A-B585-45AA-84DA-C8034B974EE8}"/>
              </a:ext>
            </a:extLst>
          </p:cNvPr>
          <p:cNvSpPr>
            <a:spLocks noGrp="1"/>
          </p:cNvSpPr>
          <p:nvPr>
            <p:ph type="sldNum" sz="quarter" idx="12"/>
          </p:nvPr>
        </p:nvSpPr>
        <p:spPr/>
        <p:txBody>
          <a:bodyPr/>
          <a:lstStyle/>
          <a:p>
            <a:fld id="{F98696F4-D332-CD42-A08A-0A026FCF54CF}" type="slidenum">
              <a:rPr lang="en-US" smtClean="0"/>
              <a:t>4</a:t>
            </a:fld>
            <a:endParaRPr lang="en-US"/>
          </a:p>
        </p:txBody>
      </p:sp>
    </p:spTree>
    <p:extLst>
      <p:ext uri="{BB962C8B-B14F-4D97-AF65-F5344CB8AC3E}">
        <p14:creationId xmlns:p14="http://schemas.microsoft.com/office/powerpoint/2010/main" val="2045997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optimism bias</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overestimate the likelihood of positive outcomes.</a:t>
            </a:r>
          </a:p>
          <a:p>
            <a:pPr algn="just" fontAlgn="base"/>
            <a:endParaRPr lang="en-US" sz="2000" dirty="0"/>
          </a:p>
          <a:p>
            <a:pPr algn="just" fontAlgn="base"/>
            <a:r>
              <a:rPr lang="en-US" sz="2000" dirty="0"/>
              <a:t>There can be benefits to a positive attitude, but it's unwise to allow such an attitude to adversely affect our ability to make rational judgments (they're not mutually exclusive). Wishful thinking can be a tragic irony insofar as it can create more negative outcomes, such as in the case of problem gambling.</a:t>
            </a:r>
          </a:p>
          <a:p>
            <a:pPr algn="just" fontAlgn="base"/>
            <a:endParaRPr lang="en-US" dirty="0"/>
          </a:p>
          <a:p>
            <a:pPr algn="just" fontAlgn="base"/>
            <a:r>
              <a:rPr lang="en-US" dirty="0"/>
              <a:t>If you make rational, realistic judgments you'll have a lot more to feel positive about.</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40</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1548491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14C85-D53E-463A-A301-CC4C8FE71AAD}"/>
              </a:ext>
            </a:extLst>
          </p:cNvPr>
          <p:cNvSpPr>
            <a:spLocks noGrp="1"/>
          </p:cNvSpPr>
          <p:nvPr>
            <p:ph type="title"/>
          </p:nvPr>
        </p:nvSpPr>
        <p:spPr/>
        <p:txBody>
          <a:bodyPr>
            <a:normAutofit/>
          </a:bodyPr>
          <a:lstStyle/>
          <a:p>
            <a:pPr fontAlgn="base"/>
            <a:r>
              <a:rPr lang="en-US" dirty="0"/>
              <a:t>pessimism bias</a:t>
            </a:r>
          </a:p>
        </p:txBody>
      </p:sp>
      <p:sp>
        <p:nvSpPr>
          <p:cNvPr id="3" name="Inhaltsplatzhalter 2">
            <a:extLst>
              <a:ext uri="{FF2B5EF4-FFF2-40B4-BE49-F238E27FC236}">
                <a16:creationId xmlns:a16="http://schemas.microsoft.com/office/drawing/2014/main" id="{C4A9E26A-011B-4C7D-96F0-74E1A407EEDC}"/>
              </a:ext>
            </a:extLst>
          </p:cNvPr>
          <p:cNvSpPr>
            <a:spLocks noGrp="1"/>
          </p:cNvSpPr>
          <p:nvPr>
            <p:ph idx="1"/>
          </p:nvPr>
        </p:nvSpPr>
        <p:spPr/>
        <p:txBody>
          <a:bodyPr>
            <a:normAutofit/>
          </a:bodyPr>
          <a:lstStyle/>
          <a:p>
            <a:pPr marL="0" indent="0" algn="ctr" fontAlgn="base">
              <a:buNone/>
            </a:pPr>
            <a:r>
              <a:rPr lang="en-US" sz="4000" b="1" dirty="0"/>
              <a:t>You overestimate the likelihood of negative outcomes.</a:t>
            </a:r>
          </a:p>
          <a:p>
            <a:pPr algn="just" fontAlgn="base"/>
            <a:endParaRPr lang="en-US" sz="2000" dirty="0"/>
          </a:p>
          <a:p>
            <a:pPr algn="just" fontAlgn="base"/>
            <a:r>
              <a:rPr lang="en-US" sz="2000" dirty="0"/>
              <a:t>Pessimism is often a defense mechanism against disappointment, or it can be the result of depression and anxiety disorders. Pessimists often justify their attitude by saying that they'll either be vindicated or pleasantly surprised, however a pessimistic attitude may also limit potential positive outcomes. It should also be noted that pessimism is something very different to skepticism: the latter is a rational approach that seeks to remain impartial, while the former is an expectation of bad outcomes.</a:t>
            </a:r>
          </a:p>
          <a:p>
            <a:pPr algn="just" fontAlgn="base"/>
            <a:endParaRPr lang="en-US" dirty="0"/>
          </a:p>
          <a:p>
            <a:pPr algn="just" fontAlgn="base"/>
            <a:r>
              <a:rPr lang="en-US" dirty="0"/>
              <a:t>Perhaps the worst aspect of pessimism is that even if something good happens, you'll probably feel pessimistic about it anyway.</a:t>
            </a:r>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pPr algn="just" fontAlgn="base"/>
            <a:endParaRPr lang="en-US" dirty="0"/>
          </a:p>
          <a:p>
            <a:endParaRPr lang="en-US" dirty="0"/>
          </a:p>
        </p:txBody>
      </p:sp>
      <p:sp>
        <p:nvSpPr>
          <p:cNvPr id="4" name="Datumsplatzhalter 3">
            <a:extLst>
              <a:ext uri="{FF2B5EF4-FFF2-40B4-BE49-F238E27FC236}">
                <a16:creationId xmlns:a16="http://schemas.microsoft.com/office/drawing/2014/main" id="{35C51CB9-99AF-4DB1-8660-B16390273AA6}"/>
              </a:ext>
            </a:extLst>
          </p:cNvPr>
          <p:cNvSpPr>
            <a:spLocks noGrp="1"/>
          </p:cNvSpPr>
          <p:nvPr>
            <p:ph type="dt" sz="half" idx="10"/>
          </p:nvPr>
        </p:nvSpPr>
        <p:spPr/>
        <p:txBody>
          <a:bodyPr/>
          <a:lstStyle/>
          <a:p>
            <a:fld id="{28EE881C-A0DD-1F48-B85F-F459D2347EEA}" type="datetime3">
              <a:rPr lang="en-US" smtClean="0"/>
              <a:t>12 September 2019</a:t>
            </a:fld>
            <a:endParaRPr lang="en-US" dirty="0"/>
          </a:p>
        </p:txBody>
      </p:sp>
      <p:sp>
        <p:nvSpPr>
          <p:cNvPr id="5" name="Fußzeilenplatzhalter 4">
            <a:extLst>
              <a:ext uri="{FF2B5EF4-FFF2-40B4-BE49-F238E27FC236}">
                <a16:creationId xmlns:a16="http://schemas.microsoft.com/office/drawing/2014/main" id="{76F6AFF2-BD65-41B2-854C-1137167C4E9F}"/>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049F0BA9-29FB-4B28-8517-608793BF294B}"/>
              </a:ext>
            </a:extLst>
          </p:cNvPr>
          <p:cNvSpPr>
            <a:spLocks noGrp="1"/>
          </p:cNvSpPr>
          <p:nvPr>
            <p:ph type="sldNum" sz="quarter" idx="12"/>
          </p:nvPr>
        </p:nvSpPr>
        <p:spPr/>
        <p:txBody>
          <a:bodyPr/>
          <a:lstStyle/>
          <a:p>
            <a:fld id="{F98696F4-D332-CD42-A08A-0A026FCF54CF}" type="slidenum">
              <a:rPr lang="en-US" smtClean="0"/>
              <a:t>41</a:t>
            </a:fld>
            <a:endParaRPr lang="en-US"/>
          </a:p>
        </p:txBody>
      </p:sp>
      <p:sp>
        <p:nvSpPr>
          <p:cNvPr id="7" name="Rechteck 6">
            <a:extLst>
              <a:ext uri="{FF2B5EF4-FFF2-40B4-BE49-F238E27FC236}">
                <a16:creationId xmlns:a16="http://schemas.microsoft.com/office/drawing/2014/main" id="{69953011-8271-4910-B6FD-405D33B7FC97}"/>
              </a:ext>
            </a:extLst>
          </p:cNvPr>
          <p:cNvSpPr/>
          <p:nvPr/>
        </p:nvSpPr>
        <p:spPr>
          <a:xfrm>
            <a:off x="9792309" y="6098462"/>
            <a:ext cx="1908279" cy="369332"/>
          </a:xfrm>
          <a:prstGeom prst="rect">
            <a:avLst/>
          </a:prstGeom>
        </p:spPr>
        <p:txBody>
          <a:bodyPr wrap="none">
            <a:spAutoFit/>
          </a:bodyPr>
          <a:lstStyle/>
          <a:p>
            <a:r>
              <a:rPr lang="en-US" dirty="0">
                <a:hlinkClick r:id="rId2"/>
              </a:rPr>
              <a:t>https://yourbias.is</a:t>
            </a:r>
            <a:endParaRPr lang="en-US" dirty="0"/>
          </a:p>
        </p:txBody>
      </p:sp>
    </p:spTree>
    <p:extLst>
      <p:ext uri="{BB962C8B-B14F-4D97-AF65-F5344CB8AC3E}">
        <p14:creationId xmlns:p14="http://schemas.microsoft.com/office/powerpoint/2010/main" val="4041001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7AA2C6-CE93-494D-9C3C-F28CCF5A64F2}"/>
              </a:ext>
            </a:extLst>
          </p:cNvPr>
          <p:cNvSpPr>
            <a:spLocks noGrp="1"/>
          </p:cNvSpPr>
          <p:nvPr>
            <p:ph type="title"/>
          </p:nvPr>
        </p:nvSpPr>
        <p:spPr/>
        <p:txBody>
          <a:bodyPr/>
          <a:lstStyle/>
          <a:p>
            <a:r>
              <a:rPr lang="de-DE" dirty="0" err="1"/>
              <a:t>Cognitive</a:t>
            </a:r>
            <a:r>
              <a:rPr lang="de-DE" dirty="0"/>
              <a:t> </a:t>
            </a:r>
            <a:r>
              <a:rPr lang="de-DE" dirty="0" err="1"/>
              <a:t>bias</a:t>
            </a:r>
            <a:r>
              <a:rPr lang="de-DE" dirty="0"/>
              <a:t> </a:t>
            </a:r>
            <a:r>
              <a:rPr lang="de-DE" dirty="0" err="1"/>
              <a:t>examples</a:t>
            </a:r>
            <a:r>
              <a:rPr lang="de-DE" dirty="0"/>
              <a:t> [</a:t>
            </a:r>
            <a:r>
              <a:rPr lang="de-DE" dirty="0" err="1"/>
              <a:t>visual</a:t>
            </a:r>
            <a:r>
              <a:rPr lang="de-DE" dirty="0"/>
              <a:t> </a:t>
            </a:r>
            <a:r>
              <a:rPr lang="de-DE" dirty="0" err="1"/>
              <a:t>capitalist</a:t>
            </a:r>
            <a:r>
              <a:rPr lang="de-DE" dirty="0"/>
              <a:t>]</a:t>
            </a:r>
            <a:endParaRPr lang="en-US" dirty="0"/>
          </a:p>
        </p:txBody>
      </p:sp>
      <p:sp>
        <p:nvSpPr>
          <p:cNvPr id="4" name="Datumsplatzhalter 3">
            <a:extLst>
              <a:ext uri="{FF2B5EF4-FFF2-40B4-BE49-F238E27FC236}">
                <a16:creationId xmlns:a16="http://schemas.microsoft.com/office/drawing/2014/main" id="{B881BC25-1878-4046-83A4-E7D5A6B91791}"/>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F9EE1AD7-CCF9-4F1C-B7AA-FFC881FC492D}"/>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C797CBB3-95A5-4C8F-B53E-2EFA57B6403A}"/>
              </a:ext>
            </a:extLst>
          </p:cNvPr>
          <p:cNvSpPr>
            <a:spLocks noGrp="1"/>
          </p:cNvSpPr>
          <p:nvPr>
            <p:ph type="sldNum" sz="quarter" idx="12"/>
          </p:nvPr>
        </p:nvSpPr>
        <p:spPr/>
        <p:txBody>
          <a:bodyPr/>
          <a:lstStyle/>
          <a:p>
            <a:fld id="{F98696F4-D332-CD42-A08A-0A026FCF54CF}" type="slidenum">
              <a:rPr lang="en-US" smtClean="0"/>
              <a:t>42</a:t>
            </a:fld>
            <a:endParaRPr lang="en-US"/>
          </a:p>
        </p:txBody>
      </p:sp>
      <p:pic>
        <p:nvPicPr>
          <p:cNvPr id="2050" name="Picture 2" descr="Bildergebnis fÃ¼r cognitive biases">
            <a:extLst>
              <a:ext uri="{FF2B5EF4-FFF2-40B4-BE49-F238E27FC236}">
                <a16:creationId xmlns:a16="http://schemas.microsoft.com/office/drawing/2014/main" id="{2693B058-391B-4D16-BC20-5DB575B4714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2122" y="1045467"/>
            <a:ext cx="9467277" cy="537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09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D9087-8471-42B6-A8BB-37A11D2B0607}"/>
              </a:ext>
            </a:extLst>
          </p:cNvPr>
          <p:cNvSpPr>
            <a:spLocks noGrp="1"/>
          </p:cNvSpPr>
          <p:nvPr>
            <p:ph type="title"/>
          </p:nvPr>
        </p:nvSpPr>
        <p:spPr/>
        <p:txBody>
          <a:bodyPr/>
          <a:lstStyle/>
          <a:p>
            <a:r>
              <a:rPr lang="de-DE" dirty="0"/>
              <a:t>Bias </a:t>
            </a:r>
            <a:r>
              <a:rPr lang="de-DE" dirty="0" err="1"/>
              <a:t>explained</a:t>
            </a:r>
            <a:r>
              <a:rPr lang="de-DE" dirty="0"/>
              <a:t> in 3 </a:t>
            </a:r>
            <a:r>
              <a:rPr lang="de-DE" dirty="0" err="1"/>
              <a:t>minutes</a:t>
            </a:r>
            <a:endParaRPr lang="en-US" dirty="0"/>
          </a:p>
        </p:txBody>
      </p:sp>
      <p:pic>
        <p:nvPicPr>
          <p:cNvPr id="7" name="Understanding unconscious bias">
            <a:hlinkClick r:id="" action="ppaction://media"/>
            <a:extLst>
              <a:ext uri="{FF2B5EF4-FFF2-40B4-BE49-F238E27FC236}">
                <a16:creationId xmlns:a16="http://schemas.microsoft.com/office/drawing/2014/main" id="{DE448F83-99F4-47A2-B86D-2641D6A5DF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471" y="1029437"/>
            <a:ext cx="8925547" cy="5020943"/>
          </a:xfrm>
        </p:spPr>
      </p:pic>
      <p:sp>
        <p:nvSpPr>
          <p:cNvPr id="4" name="Datumsplatzhalter 3">
            <a:extLst>
              <a:ext uri="{FF2B5EF4-FFF2-40B4-BE49-F238E27FC236}">
                <a16:creationId xmlns:a16="http://schemas.microsoft.com/office/drawing/2014/main" id="{810F9F77-F47B-43D2-8EF3-7580E7E9FA73}"/>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AA857AFD-051E-411C-8FD3-5669B0A4C127}"/>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C53C95EB-95F7-494D-87A4-EFBE372B7FD8}"/>
              </a:ext>
            </a:extLst>
          </p:cNvPr>
          <p:cNvSpPr>
            <a:spLocks noGrp="1"/>
          </p:cNvSpPr>
          <p:nvPr>
            <p:ph type="sldNum" sz="quarter" idx="12"/>
          </p:nvPr>
        </p:nvSpPr>
        <p:spPr/>
        <p:txBody>
          <a:bodyPr/>
          <a:lstStyle/>
          <a:p>
            <a:fld id="{F98696F4-D332-CD42-A08A-0A026FCF54CF}" type="slidenum">
              <a:rPr lang="en-US" smtClean="0"/>
              <a:t>5</a:t>
            </a:fld>
            <a:endParaRPr lang="en-US"/>
          </a:p>
        </p:txBody>
      </p:sp>
    </p:spTree>
    <p:extLst>
      <p:ext uri="{BB962C8B-B14F-4D97-AF65-F5344CB8AC3E}">
        <p14:creationId xmlns:p14="http://schemas.microsoft.com/office/powerpoint/2010/main" val="165169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C6D1553E-4227-4538-8E80-9267CCA56A60}"/>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A5D3ADC0-C7B0-4AD8-A0AF-BAB1F7938DC4}"/>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B501E1C5-888E-40A3-A4D0-317774B58245}"/>
              </a:ext>
            </a:extLst>
          </p:cNvPr>
          <p:cNvSpPr>
            <a:spLocks noGrp="1"/>
          </p:cNvSpPr>
          <p:nvPr>
            <p:ph type="sldNum" sz="quarter" idx="12"/>
          </p:nvPr>
        </p:nvSpPr>
        <p:spPr/>
        <p:txBody>
          <a:bodyPr/>
          <a:lstStyle/>
          <a:p>
            <a:fld id="{F98696F4-D332-CD42-A08A-0A026FCF54CF}" type="slidenum">
              <a:rPr lang="en-US" smtClean="0"/>
              <a:t>6</a:t>
            </a:fld>
            <a:endParaRPr lang="en-US"/>
          </a:p>
        </p:txBody>
      </p:sp>
      <p:pic>
        <p:nvPicPr>
          <p:cNvPr id="4098" name="Picture 2">
            <a:extLst>
              <a:ext uri="{FF2B5EF4-FFF2-40B4-BE49-F238E27FC236}">
                <a16:creationId xmlns:a16="http://schemas.microsoft.com/office/drawing/2014/main" id="{E8F4C9E7-EB87-4ABC-92EB-1A7906A94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972" y="69575"/>
            <a:ext cx="4588598" cy="6492874"/>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AAD14982-1169-4C25-A412-716BB3E9E88B}"/>
              </a:ext>
            </a:extLst>
          </p:cNvPr>
          <p:cNvSpPr/>
          <p:nvPr/>
        </p:nvSpPr>
        <p:spPr>
          <a:xfrm>
            <a:off x="335902" y="1103012"/>
            <a:ext cx="3729872" cy="3693319"/>
          </a:xfrm>
          <a:prstGeom prst="rect">
            <a:avLst/>
          </a:prstGeom>
        </p:spPr>
        <p:txBody>
          <a:bodyPr wrap="square">
            <a:spAutoFit/>
          </a:bodyPr>
          <a:lstStyle/>
          <a:p>
            <a:pPr algn="just"/>
            <a:r>
              <a:rPr lang="en-US" i="1" dirty="0">
                <a:solidFill>
                  <a:srgbClr val="333333"/>
                </a:solidFill>
                <a:latin typeface="proxima-nova"/>
              </a:rPr>
              <a:t>“Unconscious biases affect all of our relationships, whether they are fleeting relationships in airports or longer term relationships between teachers and students, teachers and parents, teachers and other educators. Understanding our own biases is a first step toward improving the interactions that we have with all people and is essential if we hope to build deep community”</a:t>
            </a:r>
          </a:p>
          <a:p>
            <a:pPr algn="just"/>
            <a:r>
              <a:rPr lang="en-US" dirty="0">
                <a:solidFill>
                  <a:srgbClr val="333333"/>
                </a:solidFill>
                <a:latin typeface="proxima-nova"/>
              </a:rPr>
              <a:t>(Jean Moule 2009, Professor of early childhood, Georgetown University). </a:t>
            </a:r>
            <a:endParaRPr lang="en-US" dirty="0"/>
          </a:p>
        </p:txBody>
      </p:sp>
      <p:sp>
        <p:nvSpPr>
          <p:cNvPr id="2" name="Textfeld 1">
            <a:extLst>
              <a:ext uri="{FF2B5EF4-FFF2-40B4-BE49-F238E27FC236}">
                <a16:creationId xmlns:a16="http://schemas.microsoft.com/office/drawing/2014/main" id="{D338CECB-E445-471A-BCBB-25B5B0C3F64A}"/>
              </a:ext>
            </a:extLst>
          </p:cNvPr>
          <p:cNvSpPr txBox="1"/>
          <p:nvPr/>
        </p:nvSpPr>
        <p:spPr>
          <a:xfrm>
            <a:off x="10360058" y="6099142"/>
            <a:ext cx="1137226" cy="523220"/>
          </a:xfrm>
          <a:prstGeom prst="rect">
            <a:avLst/>
          </a:prstGeom>
          <a:noFill/>
        </p:spPr>
        <p:txBody>
          <a:bodyPr wrap="square" rtlCol="0">
            <a:spAutoFit/>
          </a:bodyPr>
          <a:lstStyle/>
          <a:p>
            <a:r>
              <a:rPr lang="de-DE" sz="1400" dirty="0"/>
              <a:t>Source: </a:t>
            </a:r>
            <a:r>
              <a:rPr lang="de-DE" sz="1400" dirty="0" err="1"/>
              <a:t>Tanmay</a:t>
            </a:r>
            <a:r>
              <a:rPr lang="de-DE" sz="1400" dirty="0"/>
              <a:t> </a:t>
            </a:r>
            <a:r>
              <a:rPr lang="de-DE" sz="1400" dirty="0" err="1"/>
              <a:t>Vora</a:t>
            </a:r>
            <a:endParaRPr lang="en-US" sz="1400" dirty="0"/>
          </a:p>
        </p:txBody>
      </p:sp>
    </p:spTree>
    <p:extLst>
      <p:ext uri="{BB962C8B-B14F-4D97-AF65-F5344CB8AC3E}">
        <p14:creationId xmlns:p14="http://schemas.microsoft.com/office/powerpoint/2010/main" val="661256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BF767-8844-4685-8667-7A15291462FB}"/>
              </a:ext>
            </a:extLst>
          </p:cNvPr>
          <p:cNvSpPr>
            <a:spLocks noGrp="1"/>
          </p:cNvSpPr>
          <p:nvPr>
            <p:ph type="title"/>
          </p:nvPr>
        </p:nvSpPr>
        <p:spPr/>
        <p:txBody>
          <a:bodyPr>
            <a:normAutofit fontScale="90000"/>
          </a:bodyPr>
          <a:lstStyle/>
          <a:p>
            <a:r>
              <a:rPr lang="de-DE" dirty="0" err="1"/>
              <a:t>Cognitive</a:t>
            </a:r>
            <a:br>
              <a:rPr lang="de-DE" dirty="0"/>
            </a:br>
            <a:r>
              <a:rPr lang="de-DE" dirty="0" err="1"/>
              <a:t>biases</a:t>
            </a:r>
            <a:endParaRPr lang="en-US" dirty="0"/>
          </a:p>
        </p:txBody>
      </p:sp>
      <p:sp>
        <p:nvSpPr>
          <p:cNvPr id="4" name="Datumsplatzhalter 3">
            <a:extLst>
              <a:ext uri="{FF2B5EF4-FFF2-40B4-BE49-F238E27FC236}">
                <a16:creationId xmlns:a16="http://schemas.microsoft.com/office/drawing/2014/main" id="{3E3221A9-9975-4655-8F78-6E04FE13CED6}"/>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59672ABF-924E-4FDA-A00A-E518D7C1906A}"/>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EA61D69D-8AEF-4127-95A7-B0F01D635049}"/>
              </a:ext>
            </a:extLst>
          </p:cNvPr>
          <p:cNvSpPr>
            <a:spLocks noGrp="1"/>
          </p:cNvSpPr>
          <p:nvPr>
            <p:ph type="sldNum" sz="quarter" idx="12"/>
          </p:nvPr>
        </p:nvSpPr>
        <p:spPr/>
        <p:txBody>
          <a:bodyPr/>
          <a:lstStyle/>
          <a:p>
            <a:fld id="{F98696F4-D332-CD42-A08A-0A026FCF54CF}" type="slidenum">
              <a:rPr lang="en-US" smtClean="0"/>
              <a:t>7</a:t>
            </a:fld>
            <a:endParaRPr lang="en-US"/>
          </a:p>
        </p:txBody>
      </p:sp>
      <p:pic>
        <p:nvPicPr>
          <p:cNvPr id="1026" name="Picture 2" descr="Bildergebnis fÃ¼r cognitive biases">
            <a:extLst>
              <a:ext uri="{FF2B5EF4-FFF2-40B4-BE49-F238E27FC236}">
                <a16:creationId xmlns:a16="http://schemas.microsoft.com/office/drawing/2014/main" id="{41F6B8B3-E151-4021-8DD9-D791C760AD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56701" y="2134"/>
            <a:ext cx="8206661" cy="656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630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2B7443-B65C-428E-ACD4-8E1B2CAFA8AC}"/>
              </a:ext>
            </a:extLst>
          </p:cNvPr>
          <p:cNvSpPr>
            <a:spLocks noGrp="1"/>
          </p:cNvSpPr>
          <p:nvPr>
            <p:ph type="title"/>
          </p:nvPr>
        </p:nvSpPr>
        <p:spPr/>
        <p:txBody>
          <a:bodyPr/>
          <a:lstStyle/>
          <a:p>
            <a:r>
              <a:rPr lang="de-DE" dirty="0"/>
              <a:t>24 </a:t>
            </a:r>
            <a:r>
              <a:rPr lang="de-DE" dirty="0" err="1"/>
              <a:t>cognitive</a:t>
            </a:r>
            <a:r>
              <a:rPr lang="de-DE" dirty="0"/>
              <a:t> </a:t>
            </a:r>
            <a:r>
              <a:rPr lang="de-DE" dirty="0" err="1"/>
              <a:t>biases</a:t>
            </a:r>
            <a:endParaRPr lang="en-US" dirty="0"/>
          </a:p>
        </p:txBody>
      </p:sp>
      <p:sp>
        <p:nvSpPr>
          <p:cNvPr id="4" name="Datumsplatzhalter 3">
            <a:extLst>
              <a:ext uri="{FF2B5EF4-FFF2-40B4-BE49-F238E27FC236}">
                <a16:creationId xmlns:a16="http://schemas.microsoft.com/office/drawing/2014/main" id="{ED07346E-AB20-442B-8904-84A22FB5EEDF}"/>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7503378F-519D-426A-876F-B153499F6F38}"/>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4717EEDB-F1C8-4EDF-AD2F-B8F081E2FE69}"/>
              </a:ext>
            </a:extLst>
          </p:cNvPr>
          <p:cNvSpPr>
            <a:spLocks noGrp="1"/>
          </p:cNvSpPr>
          <p:nvPr>
            <p:ph type="sldNum" sz="quarter" idx="12"/>
          </p:nvPr>
        </p:nvSpPr>
        <p:spPr/>
        <p:txBody>
          <a:bodyPr/>
          <a:lstStyle/>
          <a:p>
            <a:fld id="{F98696F4-D332-CD42-A08A-0A026FCF54CF}" type="slidenum">
              <a:rPr lang="en-US" smtClean="0"/>
              <a:t>8</a:t>
            </a:fld>
            <a:endParaRPr lang="en-US"/>
          </a:p>
        </p:txBody>
      </p:sp>
      <p:pic>
        <p:nvPicPr>
          <p:cNvPr id="3074" name="Picture 2" descr="Bildergebnis fÃ¼r cognitive biases">
            <a:extLst>
              <a:ext uri="{FF2B5EF4-FFF2-40B4-BE49-F238E27FC236}">
                <a16:creationId xmlns:a16="http://schemas.microsoft.com/office/drawing/2014/main" id="{E15C53B7-821F-4EFE-A5EC-093E45E336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2239" y="1035949"/>
            <a:ext cx="8248454" cy="5500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433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D35442-980D-4798-A589-1667659004D9}"/>
              </a:ext>
            </a:extLst>
          </p:cNvPr>
          <p:cNvSpPr>
            <a:spLocks noGrp="1"/>
          </p:cNvSpPr>
          <p:nvPr>
            <p:ph type="title"/>
          </p:nvPr>
        </p:nvSpPr>
        <p:spPr/>
        <p:txBody>
          <a:bodyPr/>
          <a:lstStyle/>
          <a:p>
            <a:r>
              <a:rPr lang="de-DE" dirty="0" err="1"/>
              <a:t>Decision</a:t>
            </a:r>
            <a:r>
              <a:rPr lang="de-DE" dirty="0"/>
              <a:t> </a:t>
            </a:r>
            <a:r>
              <a:rPr lang="de-DE" dirty="0" err="1"/>
              <a:t>making</a:t>
            </a:r>
            <a:endParaRPr lang="en-US" dirty="0"/>
          </a:p>
        </p:txBody>
      </p:sp>
      <p:sp>
        <p:nvSpPr>
          <p:cNvPr id="4" name="Datumsplatzhalter 3">
            <a:extLst>
              <a:ext uri="{FF2B5EF4-FFF2-40B4-BE49-F238E27FC236}">
                <a16:creationId xmlns:a16="http://schemas.microsoft.com/office/drawing/2014/main" id="{E690C298-2509-408B-96D0-ECB5F1A20B05}"/>
              </a:ext>
            </a:extLst>
          </p:cNvPr>
          <p:cNvSpPr>
            <a:spLocks noGrp="1"/>
          </p:cNvSpPr>
          <p:nvPr>
            <p:ph type="dt" sz="half" idx="10"/>
          </p:nvPr>
        </p:nvSpPr>
        <p:spPr/>
        <p:txBody>
          <a:bodyPr/>
          <a:lstStyle/>
          <a:p>
            <a:fld id="{28EE881C-A0DD-1F48-B85F-F459D2347EEA}" type="datetime3">
              <a:rPr lang="en-US" smtClean="0"/>
              <a:t>12 September 2019</a:t>
            </a:fld>
            <a:endParaRPr lang="en-US"/>
          </a:p>
        </p:txBody>
      </p:sp>
      <p:sp>
        <p:nvSpPr>
          <p:cNvPr id="5" name="Fußzeilenplatzhalter 4">
            <a:extLst>
              <a:ext uri="{FF2B5EF4-FFF2-40B4-BE49-F238E27FC236}">
                <a16:creationId xmlns:a16="http://schemas.microsoft.com/office/drawing/2014/main" id="{D2F580BE-486C-4379-9D76-E46C7F02ABC3}"/>
              </a:ext>
            </a:extLst>
          </p:cNvPr>
          <p:cNvSpPr>
            <a:spLocks noGrp="1"/>
          </p:cNvSpPr>
          <p:nvPr>
            <p:ph type="ftr" sz="quarter" idx="11"/>
          </p:nvPr>
        </p:nvSpPr>
        <p:spPr/>
        <p:txBody>
          <a:bodyPr/>
          <a:lstStyle/>
          <a:p>
            <a:r>
              <a:rPr lang="en-US"/>
              <a:t>© JIPP.IT GmbH</a:t>
            </a:r>
          </a:p>
        </p:txBody>
      </p:sp>
      <p:sp>
        <p:nvSpPr>
          <p:cNvPr id="6" name="Foliennummernplatzhalter 5">
            <a:extLst>
              <a:ext uri="{FF2B5EF4-FFF2-40B4-BE49-F238E27FC236}">
                <a16:creationId xmlns:a16="http://schemas.microsoft.com/office/drawing/2014/main" id="{609B80E7-2955-4CE3-BBF6-3EF0C68908D1}"/>
              </a:ext>
            </a:extLst>
          </p:cNvPr>
          <p:cNvSpPr>
            <a:spLocks noGrp="1"/>
          </p:cNvSpPr>
          <p:nvPr>
            <p:ph type="sldNum" sz="quarter" idx="12"/>
          </p:nvPr>
        </p:nvSpPr>
        <p:spPr/>
        <p:txBody>
          <a:bodyPr/>
          <a:lstStyle/>
          <a:p>
            <a:fld id="{F98696F4-D332-CD42-A08A-0A026FCF54CF}" type="slidenum">
              <a:rPr lang="en-US" smtClean="0"/>
              <a:t>9</a:t>
            </a:fld>
            <a:endParaRPr lang="en-US"/>
          </a:p>
        </p:txBody>
      </p:sp>
      <p:pic>
        <p:nvPicPr>
          <p:cNvPr id="8" name="Grafik 7">
            <a:extLst>
              <a:ext uri="{FF2B5EF4-FFF2-40B4-BE49-F238E27FC236}">
                <a16:creationId xmlns:a16="http://schemas.microsoft.com/office/drawing/2014/main" id="{F5648111-45C9-4A37-9E86-D439408B08BF}"/>
              </a:ext>
            </a:extLst>
          </p:cNvPr>
          <p:cNvPicPr>
            <a:picLocks noChangeAspect="1"/>
          </p:cNvPicPr>
          <p:nvPr/>
        </p:nvPicPr>
        <p:blipFill>
          <a:blip r:embed="rId2"/>
          <a:stretch>
            <a:fillRect/>
          </a:stretch>
        </p:blipFill>
        <p:spPr>
          <a:xfrm>
            <a:off x="4481660" y="157736"/>
            <a:ext cx="5864352" cy="5864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hteck 8">
            <a:extLst>
              <a:ext uri="{FF2B5EF4-FFF2-40B4-BE49-F238E27FC236}">
                <a16:creationId xmlns:a16="http://schemas.microsoft.com/office/drawing/2014/main" id="{D2ACD257-7531-4F13-B03E-2654B3DF9888}"/>
              </a:ext>
            </a:extLst>
          </p:cNvPr>
          <p:cNvSpPr/>
          <p:nvPr/>
        </p:nvSpPr>
        <p:spPr>
          <a:xfrm>
            <a:off x="390797" y="1137562"/>
            <a:ext cx="3280529" cy="5078313"/>
          </a:xfrm>
          <a:prstGeom prst="rect">
            <a:avLst/>
          </a:prstGeom>
        </p:spPr>
        <p:txBody>
          <a:bodyPr wrap="square">
            <a:spAutoFit/>
          </a:bodyPr>
          <a:lstStyle/>
          <a:p>
            <a:pPr algn="just"/>
            <a:r>
              <a:rPr lang="en-US" dirty="0">
                <a:solidFill>
                  <a:srgbClr val="222222"/>
                </a:solidFill>
                <a:latin typeface="Arial" panose="020B0604020202020204" pitchFamily="34" charset="0"/>
              </a:rPr>
              <a:t>In </a:t>
            </a:r>
            <a:r>
              <a:rPr lang="en-US" dirty="0">
                <a:solidFill>
                  <a:srgbClr val="0B0080"/>
                </a:solidFill>
                <a:latin typeface="Arial" panose="020B0604020202020204" pitchFamily="34" charset="0"/>
                <a:hlinkClick r:id="rId3" tooltip="Psychology"/>
              </a:rPr>
              <a:t>psychology</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decision-making </a:t>
            </a:r>
            <a:r>
              <a:rPr lang="en-US" dirty="0">
                <a:solidFill>
                  <a:srgbClr val="222222"/>
                </a:solidFill>
                <a:latin typeface="Arial" panose="020B0604020202020204" pitchFamily="34" charset="0"/>
              </a:rPr>
              <a:t>is regarded as the </a:t>
            </a:r>
            <a:r>
              <a:rPr lang="en-US" dirty="0">
                <a:solidFill>
                  <a:srgbClr val="0B0080"/>
                </a:solidFill>
                <a:latin typeface="Arial" panose="020B0604020202020204" pitchFamily="34" charset="0"/>
                <a:hlinkClick r:id="rId4" tooltip="Cognition"/>
              </a:rPr>
              <a:t>cognitive process</a:t>
            </a:r>
            <a:r>
              <a:rPr lang="en-US" dirty="0">
                <a:solidFill>
                  <a:srgbClr val="222222"/>
                </a:solidFill>
                <a:latin typeface="Arial" panose="020B0604020202020204" pitchFamily="34" charset="0"/>
              </a:rPr>
              <a:t> resulting in the selection of a belief or a course of action among several alternative possibilities. Decision-making is the process of identifying and choosing alternatives based on the </a:t>
            </a:r>
            <a:r>
              <a:rPr lang="en-US" dirty="0">
                <a:solidFill>
                  <a:srgbClr val="0B0080"/>
                </a:solidFill>
                <a:latin typeface="Arial" panose="020B0604020202020204" pitchFamily="34" charset="0"/>
                <a:hlinkClick r:id="rId5" tooltip="Value (ethics)"/>
              </a:rPr>
              <a:t>values</a:t>
            </a:r>
            <a:r>
              <a:rPr lang="en-US" dirty="0">
                <a:solidFill>
                  <a:srgbClr val="222222"/>
                </a:solidFill>
                <a:latin typeface="Arial" panose="020B0604020202020204" pitchFamily="34" charset="0"/>
              </a:rPr>
              <a:t>, </a:t>
            </a:r>
            <a:r>
              <a:rPr lang="en-US" dirty="0">
                <a:solidFill>
                  <a:srgbClr val="0B0080"/>
                </a:solidFill>
                <a:latin typeface="Arial" panose="020B0604020202020204" pitchFamily="34" charset="0"/>
                <a:hlinkClick r:id="rId6" tooltip="Preference"/>
              </a:rPr>
              <a:t>preferences</a:t>
            </a:r>
            <a:r>
              <a:rPr lang="en-US" dirty="0">
                <a:solidFill>
                  <a:srgbClr val="222222"/>
                </a:solidFill>
                <a:latin typeface="Arial" panose="020B0604020202020204" pitchFamily="34" charset="0"/>
              </a:rPr>
              <a:t> and beliefs of the decision-maker. Every decision-making process produces a final </a:t>
            </a:r>
            <a:r>
              <a:rPr lang="en-US" dirty="0">
                <a:solidFill>
                  <a:srgbClr val="0B0080"/>
                </a:solidFill>
                <a:latin typeface="Arial" panose="020B0604020202020204" pitchFamily="34" charset="0"/>
                <a:hlinkClick r:id="rId7" tooltip="Choice"/>
              </a:rPr>
              <a:t>choice</a:t>
            </a:r>
            <a:r>
              <a:rPr lang="en-US" dirty="0">
                <a:solidFill>
                  <a:srgbClr val="222222"/>
                </a:solidFill>
                <a:latin typeface="Arial" panose="020B0604020202020204" pitchFamily="34" charset="0"/>
              </a:rPr>
              <a:t>, which may or may not prompt action.</a:t>
            </a:r>
          </a:p>
          <a:p>
            <a:pPr algn="just"/>
            <a:endParaRPr lang="en-US" dirty="0">
              <a:solidFill>
                <a:srgbClr val="222222"/>
              </a:solidFill>
              <a:latin typeface="Arial" panose="020B0604020202020204" pitchFamily="34" charset="0"/>
            </a:endParaRPr>
          </a:p>
          <a:p>
            <a:pPr algn="just"/>
            <a:r>
              <a:rPr lang="en-US" dirty="0">
                <a:solidFill>
                  <a:srgbClr val="222222"/>
                </a:solidFill>
                <a:latin typeface="Arial" panose="020B0604020202020204" pitchFamily="34" charset="0"/>
              </a:rPr>
              <a:t>[Wikipedia]</a:t>
            </a:r>
            <a:endParaRPr lang="en-US" dirty="0"/>
          </a:p>
        </p:txBody>
      </p:sp>
    </p:spTree>
    <p:extLst>
      <p:ext uri="{BB962C8B-B14F-4D97-AF65-F5344CB8AC3E}">
        <p14:creationId xmlns:p14="http://schemas.microsoft.com/office/powerpoint/2010/main" val="1558292402"/>
      </p:ext>
    </p:extLst>
  </p:cSld>
  <p:clrMapOvr>
    <a:masterClrMapping/>
  </p:clrMapOvr>
</p:sld>
</file>

<file path=ppt/theme/theme1.xml><?xml version="1.0" encoding="utf-8"?>
<a:theme xmlns:a="http://schemas.openxmlformats.org/drawingml/2006/main" name="Office">
  <a:themeElements>
    <a:clrScheme name="JIPPIT">
      <a:dk1>
        <a:srgbClr val="000000"/>
      </a:dk1>
      <a:lt1>
        <a:srgbClr val="FFFFFF"/>
      </a:lt1>
      <a:dk2>
        <a:srgbClr val="404040"/>
      </a:dk2>
      <a:lt2>
        <a:srgbClr val="E7E6E6"/>
      </a:lt2>
      <a:accent1>
        <a:srgbClr val="264F91"/>
      </a:accent1>
      <a:accent2>
        <a:srgbClr val="AE0F0B"/>
      </a:accent2>
      <a:accent3>
        <a:srgbClr val="A5A5A5"/>
      </a:accent3>
      <a:accent4>
        <a:srgbClr val="FFC000"/>
      </a:accent4>
      <a:accent5>
        <a:srgbClr val="5B9BD5"/>
      </a:accent5>
      <a:accent6>
        <a:srgbClr val="70AD47"/>
      </a:accent6>
      <a:hlink>
        <a:srgbClr val="264F9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28DA070E-23FE-410A-89AC-E8E66F72B24D}" vid="{F48A2596-D53D-40A1-BA1E-E7FF7F281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9AA820D8DF1D7499E93416F5E917E89" ma:contentTypeVersion="10" ma:contentTypeDescription="Ein neues Dokument erstellen." ma:contentTypeScope="" ma:versionID="bf2582cd5e47bd4efa1b25df9931dc1d">
  <xsd:schema xmlns:xsd="http://www.w3.org/2001/XMLSchema" xmlns:xs="http://www.w3.org/2001/XMLSchema" xmlns:p="http://schemas.microsoft.com/office/2006/metadata/properties" xmlns:ns2="250e265e-89d2-42be-844d-bfdea425708e" xmlns:ns3="06c57545-6f81-4f4d-a536-2c80bc8f1fe4" targetNamespace="http://schemas.microsoft.com/office/2006/metadata/properties" ma:root="true" ma:fieldsID="ed0820c26a1fdb608a1b07ed47ace708" ns2:_="" ns3:_="">
    <xsd:import namespace="250e265e-89d2-42be-844d-bfdea425708e"/>
    <xsd:import namespace="06c57545-6f81-4f4d-a536-2c80bc8f1fe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e265e-89d2-42be-844d-bfdea42570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c57545-6f81-4f4d-a536-2c80bc8f1fe4"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8B770E-1D49-4460-A722-BA84E13545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0e265e-89d2-42be-844d-bfdea425708e"/>
    <ds:schemaRef ds:uri="06c57545-6f81-4f4d-a536-2c80bc8f1f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AB2BC2-9D67-4BB6-B14F-DEC831BD58D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06c57545-6f81-4f4d-a536-2c80bc8f1fe4"/>
    <ds:schemaRef ds:uri="http://purl.org/dc/terms/"/>
    <ds:schemaRef ds:uri="http://schemas.openxmlformats.org/package/2006/metadata/core-properties"/>
    <ds:schemaRef ds:uri="250e265e-89d2-42be-844d-bfdea425708e"/>
    <ds:schemaRef ds:uri="http://www.w3.org/XML/1998/namespace"/>
    <ds:schemaRef ds:uri="http://purl.org/dc/dcmitype/"/>
  </ds:schemaRefs>
</ds:datastoreItem>
</file>

<file path=customXml/itemProps3.xml><?xml version="1.0" encoding="utf-8"?>
<ds:datastoreItem xmlns:ds="http://schemas.openxmlformats.org/officeDocument/2006/customXml" ds:itemID="{7501B6C2-E59A-44A3-B923-1F5873D356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3469</Words>
  <Application>Microsoft Office PowerPoint</Application>
  <PresentationFormat>Breitbild</PresentationFormat>
  <Paragraphs>583</Paragraphs>
  <Slides>42</Slides>
  <Notes>0</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42</vt:i4>
      </vt:variant>
    </vt:vector>
  </HeadingPairs>
  <TitlesOfParts>
    <vt:vector size="48" baseType="lpstr">
      <vt:lpstr>Arial</vt:lpstr>
      <vt:lpstr>Calibri</vt:lpstr>
      <vt:lpstr>Calibri Light</vt:lpstr>
      <vt:lpstr>proxima-nova</vt:lpstr>
      <vt:lpstr>Times New Roman</vt:lpstr>
      <vt:lpstr>Office</vt:lpstr>
      <vt:lpstr>The bias game</vt:lpstr>
      <vt:lpstr>Wolfgang richter</vt:lpstr>
      <vt:lpstr>JIPP.IT</vt:lpstr>
      <vt:lpstr>bias</vt:lpstr>
      <vt:lpstr>Bias explained in 3 minutes</vt:lpstr>
      <vt:lpstr>PowerPoint-Präsentation</vt:lpstr>
      <vt:lpstr>Cognitive biases</vt:lpstr>
      <vt:lpstr>24 cognitive biases</vt:lpstr>
      <vt:lpstr>Decision making</vt:lpstr>
      <vt:lpstr>anchoring</vt:lpstr>
      <vt:lpstr>Anchoring example</vt:lpstr>
      <vt:lpstr>Anchoring example</vt:lpstr>
      <vt:lpstr>Anchoring example</vt:lpstr>
      <vt:lpstr>Anchoring example</vt:lpstr>
      <vt:lpstr>Experiment: Puzzles and memories</vt:lpstr>
      <vt:lpstr>the backfire effect</vt:lpstr>
      <vt:lpstr>confirmation bias</vt:lpstr>
      <vt:lpstr>Transition game – who is easy to transfer / why     Who is not / why</vt:lpstr>
      <vt:lpstr>Transition game – how about now</vt:lpstr>
      <vt:lpstr>groupthink</vt:lpstr>
      <vt:lpstr>fundamental attribution error</vt:lpstr>
      <vt:lpstr>the halo effect</vt:lpstr>
      <vt:lpstr>the framing effect</vt:lpstr>
      <vt:lpstr>How much is the shirt?</vt:lpstr>
      <vt:lpstr>the spotlight effect</vt:lpstr>
      <vt:lpstr>PowerPoint-Präsentation</vt:lpstr>
      <vt:lpstr>the curse of knowledge</vt:lpstr>
      <vt:lpstr>the availability heuristic</vt:lpstr>
      <vt:lpstr>the dunning-kruger effect</vt:lpstr>
      <vt:lpstr>belief bias</vt:lpstr>
      <vt:lpstr>the bystander effect</vt:lpstr>
      <vt:lpstr>self-serving bias</vt:lpstr>
      <vt:lpstr>the barnum effect</vt:lpstr>
      <vt:lpstr>in-group bias</vt:lpstr>
      <vt:lpstr>reactance</vt:lpstr>
      <vt:lpstr>the placebo effect</vt:lpstr>
      <vt:lpstr>just-world hypothesis</vt:lpstr>
      <vt:lpstr>negativity bias</vt:lpstr>
      <vt:lpstr>declinism</vt:lpstr>
      <vt:lpstr>optimism bias</vt:lpstr>
      <vt:lpstr>pessimism bias</vt:lpstr>
      <vt:lpstr>Cognitive bias examples [visual capitalist]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Wolfgang Richter</dc:creator>
  <cp:keywords/>
  <dc:description>v1.0</dc:description>
  <cp:lastModifiedBy>Wolfgang Richter</cp:lastModifiedBy>
  <cp:revision>175</cp:revision>
  <cp:lastPrinted>2019-06-23T08:39:12Z</cp:lastPrinted>
  <dcterms:created xsi:type="dcterms:W3CDTF">2019-06-21T10:28:18Z</dcterms:created>
  <dcterms:modified xsi:type="dcterms:W3CDTF">2019-09-12T06:27:31Z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0x01010019AA820D8DF1D7499E93416F5E917E89</vt:lpwstr>
  </property>
</Properties>
</file>